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  <p:sldId id="329" r:id="rId81"/>
    <p:sldId id="330" r:id="rId82"/>
    <p:sldId id="331" r:id="rId83"/>
    <p:sldId id="332" r:id="rId84"/>
    <p:sldId id="333" r:id="rId85"/>
    <p:sldId id="334" r:id="rId86"/>
    <p:sldId id="335" r:id="rId87"/>
    <p:sldId id="336" r:id="rId88"/>
    <p:sldId id="337" r:id="rId89"/>
    <p:sldId id="338" r:id="rId90"/>
    <p:sldId id="339" r:id="rId91"/>
    <p:sldId id="340" r:id="rId92"/>
    <p:sldId id="341" r:id="rId93"/>
    <p:sldId id="342" r:id="rId94"/>
    <p:sldId id="343" r:id="rId95"/>
    <p:sldId id="344" r:id="rId96"/>
    <p:sldId id="345" r:id="rId97"/>
    <p:sldId id="346" r:id="rId98"/>
    <p:sldId id="347" r:id="rId99"/>
    <p:sldId id="348" r:id="rId100"/>
    <p:sldId id="349" r:id="rId101"/>
    <p:sldId id="350" r:id="rId102"/>
    <p:sldId id="351" r:id="rId103"/>
    <p:sldId id="352" r:id="rId104"/>
    <p:sldId id="353" r:id="rId105"/>
    <p:sldId id="354" r:id="rId106"/>
    <p:sldId id="355" r:id="rId107"/>
    <p:sldId id="356" r:id="rId108"/>
    <p:sldId id="357" r:id="rId109"/>
    <p:sldId id="358" r:id="rId1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Relationship Id="rId64" Type="http://schemas.openxmlformats.org/officeDocument/2006/relationships/slide" Target="slides/slide57.xml"/><Relationship Id="rId65" Type="http://schemas.openxmlformats.org/officeDocument/2006/relationships/slide" Target="slides/slide58.xml"/><Relationship Id="rId66" Type="http://schemas.openxmlformats.org/officeDocument/2006/relationships/slide" Target="slides/slide59.xml"/><Relationship Id="rId67" Type="http://schemas.openxmlformats.org/officeDocument/2006/relationships/slide" Target="slides/slide60.xml"/><Relationship Id="rId68" Type="http://schemas.openxmlformats.org/officeDocument/2006/relationships/slide" Target="slides/slide61.xml"/><Relationship Id="rId69" Type="http://schemas.openxmlformats.org/officeDocument/2006/relationships/slide" Target="slides/slide62.xml"/><Relationship Id="rId70" Type="http://schemas.openxmlformats.org/officeDocument/2006/relationships/slide" Target="slides/slide63.xml"/><Relationship Id="rId71" Type="http://schemas.openxmlformats.org/officeDocument/2006/relationships/slide" Target="slides/slide64.xml"/><Relationship Id="rId72" Type="http://schemas.openxmlformats.org/officeDocument/2006/relationships/slide" Target="slides/slide65.xml"/><Relationship Id="rId73" Type="http://schemas.openxmlformats.org/officeDocument/2006/relationships/slide" Target="slides/slide66.xml"/><Relationship Id="rId74" Type="http://schemas.openxmlformats.org/officeDocument/2006/relationships/slide" Target="slides/slide67.xml"/><Relationship Id="rId75" Type="http://schemas.openxmlformats.org/officeDocument/2006/relationships/slide" Target="slides/slide68.xml"/><Relationship Id="rId76" Type="http://schemas.openxmlformats.org/officeDocument/2006/relationships/slide" Target="slides/slide69.xml"/><Relationship Id="rId77" Type="http://schemas.openxmlformats.org/officeDocument/2006/relationships/slide" Target="slides/slide70.xml"/><Relationship Id="rId78" Type="http://schemas.openxmlformats.org/officeDocument/2006/relationships/slide" Target="slides/slide71.xml"/><Relationship Id="rId79" Type="http://schemas.openxmlformats.org/officeDocument/2006/relationships/slide" Target="slides/slide72.xml"/><Relationship Id="rId80" Type="http://schemas.openxmlformats.org/officeDocument/2006/relationships/slide" Target="slides/slide73.xml"/><Relationship Id="rId81" Type="http://schemas.openxmlformats.org/officeDocument/2006/relationships/slide" Target="slides/slide74.xml"/><Relationship Id="rId82" Type="http://schemas.openxmlformats.org/officeDocument/2006/relationships/slide" Target="slides/slide75.xml"/><Relationship Id="rId83" Type="http://schemas.openxmlformats.org/officeDocument/2006/relationships/slide" Target="slides/slide76.xml"/><Relationship Id="rId84" Type="http://schemas.openxmlformats.org/officeDocument/2006/relationships/slide" Target="slides/slide77.xml"/><Relationship Id="rId85" Type="http://schemas.openxmlformats.org/officeDocument/2006/relationships/slide" Target="slides/slide78.xml"/><Relationship Id="rId86" Type="http://schemas.openxmlformats.org/officeDocument/2006/relationships/slide" Target="slides/slide79.xml"/><Relationship Id="rId87" Type="http://schemas.openxmlformats.org/officeDocument/2006/relationships/slide" Target="slides/slide80.xml"/><Relationship Id="rId88" Type="http://schemas.openxmlformats.org/officeDocument/2006/relationships/slide" Target="slides/slide81.xml"/><Relationship Id="rId89" Type="http://schemas.openxmlformats.org/officeDocument/2006/relationships/slide" Target="slides/slide82.xml"/><Relationship Id="rId90" Type="http://schemas.openxmlformats.org/officeDocument/2006/relationships/slide" Target="slides/slide83.xml"/><Relationship Id="rId91" Type="http://schemas.openxmlformats.org/officeDocument/2006/relationships/slide" Target="slides/slide84.xml"/><Relationship Id="rId92" Type="http://schemas.openxmlformats.org/officeDocument/2006/relationships/slide" Target="slides/slide85.xml"/><Relationship Id="rId93" Type="http://schemas.openxmlformats.org/officeDocument/2006/relationships/slide" Target="slides/slide86.xml"/><Relationship Id="rId94" Type="http://schemas.openxmlformats.org/officeDocument/2006/relationships/slide" Target="slides/slide87.xml"/><Relationship Id="rId95" Type="http://schemas.openxmlformats.org/officeDocument/2006/relationships/slide" Target="slides/slide88.xml"/><Relationship Id="rId96" Type="http://schemas.openxmlformats.org/officeDocument/2006/relationships/slide" Target="slides/slide89.xml"/><Relationship Id="rId97" Type="http://schemas.openxmlformats.org/officeDocument/2006/relationships/slide" Target="slides/slide90.xml"/><Relationship Id="rId98" Type="http://schemas.openxmlformats.org/officeDocument/2006/relationships/slide" Target="slides/slide91.xml"/><Relationship Id="rId99" Type="http://schemas.openxmlformats.org/officeDocument/2006/relationships/slide" Target="slides/slide92.xml"/><Relationship Id="rId100" Type="http://schemas.openxmlformats.org/officeDocument/2006/relationships/slide" Target="slides/slide93.xml"/><Relationship Id="rId101" Type="http://schemas.openxmlformats.org/officeDocument/2006/relationships/slide" Target="slides/slide94.xml"/><Relationship Id="rId102" Type="http://schemas.openxmlformats.org/officeDocument/2006/relationships/slide" Target="slides/slide95.xml"/><Relationship Id="rId103" Type="http://schemas.openxmlformats.org/officeDocument/2006/relationships/slide" Target="slides/slide96.xml"/><Relationship Id="rId104" Type="http://schemas.openxmlformats.org/officeDocument/2006/relationships/slide" Target="slides/slide97.xml"/><Relationship Id="rId105" Type="http://schemas.openxmlformats.org/officeDocument/2006/relationships/slide" Target="slides/slide98.xml"/><Relationship Id="rId106" Type="http://schemas.openxmlformats.org/officeDocument/2006/relationships/slide" Target="slides/slide99.xml"/><Relationship Id="rId107" Type="http://schemas.openxmlformats.org/officeDocument/2006/relationships/slide" Target="slides/slide100.xml"/><Relationship Id="rId108" Type="http://schemas.openxmlformats.org/officeDocument/2006/relationships/slide" Target="slides/slide101.xml"/><Relationship Id="rId109" Type="http://schemas.openxmlformats.org/officeDocument/2006/relationships/slide" Target="slides/slide102.xml"/><Relationship Id="rId110" Type="http://schemas.openxmlformats.org/officeDocument/2006/relationships/slide" Target="slides/slide103.xml"/></Relationships>
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 algn="ctr">
              <a:spcBef>
                <a:spcPts val="0"/>
              </a:spcBef>
              <a:buSzTx/>
              <a:buNone/>
              <a:defRPr sz="54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 algn="ctr">
              <a:spcBef>
                <a:spcPts val="0"/>
              </a:spcBef>
              <a:buSzTx/>
              <a:buNone/>
              <a:defRPr sz="54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 algn="ctr">
              <a:spcBef>
                <a:spcPts val="0"/>
              </a:spcBef>
              <a:buSzTx/>
              <a:buNone/>
              <a:defRPr sz="54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 algn="ctr">
              <a:spcBef>
                <a:spcPts val="0"/>
              </a:spcBef>
              <a:buSzTx/>
              <a:buNone/>
              <a:defRPr sz="54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 algn="ctr">
              <a:spcBef>
                <a:spcPts val="0"/>
              </a:spcBef>
              <a:buSzTx/>
              <a:buNone/>
              <a:defRPr sz="54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 algn="ctr">
              <a:spcBef>
                <a:spcPts val="0"/>
              </a:spcBef>
              <a:buSzTx/>
              <a:buNone/>
              <a:defRPr sz="54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 algn="ctr">
              <a:spcBef>
                <a:spcPts val="0"/>
              </a:spcBef>
              <a:buSzTx/>
              <a:buNone/>
              <a:defRPr sz="54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 algn="ctr">
              <a:spcBef>
                <a:spcPts val="0"/>
              </a:spcBef>
              <a:buSzTx/>
              <a:buNone/>
              <a:defRPr sz="54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13165980" y="952500"/>
            <a:ext cx="9525001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 algn="ctr">
              <a:spcBef>
                <a:spcPts val="0"/>
              </a:spcBef>
              <a:buSzTx/>
              <a:buNone/>
              <a:defRPr sz="54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0" algn="ctr">
              <a:spcBef>
                <a:spcPts val="0"/>
              </a:spcBef>
              <a:buSzTx/>
              <a:buNone/>
              <a:defRPr sz="54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0" algn="ctr">
              <a:spcBef>
                <a:spcPts val="0"/>
              </a:spcBef>
              <a:buSzTx/>
              <a:buNone/>
              <a:defRPr sz="54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0" algn="ctr">
              <a:spcBef>
                <a:spcPts val="0"/>
              </a:spcBef>
              <a:buSzTx/>
              <a:buNone/>
              <a:defRPr sz="54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952500" indent="-952500">
              <a:defRPr sz="7200"/>
            </a:lvl1pPr>
            <a:lvl2pPr marL="1587500" indent="-952500">
              <a:defRPr sz="7200"/>
            </a:lvl2pPr>
            <a:lvl3pPr marL="2222500" indent="-952500">
              <a:defRPr sz="7200"/>
            </a:lvl3pPr>
            <a:lvl4pPr marL="2857500" indent="-952500">
              <a:defRPr sz="7200"/>
            </a:lvl4pPr>
            <a:lvl5pPr marL="3492500" indent="-952500">
              <a:defRPr sz="7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117600" indent="-558800">
              <a:spcBef>
                <a:spcPts val="4500"/>
              </a:spcBef>
              <a:defRPr sz="38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676400" indent="-558800">
              <a:spcBef>
                <a:spcPts val="4500"/>
              </a:spcBef>
              <a:defRPr sz="38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2235200" indent="-558800">
              <a:spcBef>
                <a:spcPts val="4500"/>
              </a:spcBef>
              <a:defRPr sz="38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794000" indent="-558800">
              <a:spcBef>
                <a:spcPts val="4500"/>
              </a:spcBef>
              <a:defRPr sz="38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 marL="952500" indent="-952500">
              <a:defRPr sz="7200"/>
            </a:lvl1pPr>
            <a:lvl2pPr marL="1587500" indent="-952500">
              <a:defRPr sz="7200"/>
            </a:lvl2pPr>
            <a:lvl3pPr marL="2222500" indent="-952500">
              <a:defRPr sz="7200"/>
            </a:lvl3pPr>
            <a:lvl4pPr marL="2857500" indent="-952500">
              <a:defRPr sz="7200"/>
            </a:lvl4pPr>
            <a:lvl5pPr marL="3492500" indent="-952500">
              <a:defRPr sz="7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0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0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gif"/></Relationships>

</file>

<file path=ppt/slides/_rels/slide10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gif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.gif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gif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gif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g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6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7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7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gif"/></Relationships>

</file>

<file path=ppt/slides/_rels/slide7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8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8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8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8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8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8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8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8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8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9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Let’s SQL"/>
          <p:cNvSpPr txBox="1"/>
          <p:nvPr>
            <p:ph type="ctrTitle"/>
          </p:nvPr>
        </p:nvSpPr>
        <p:spPr>
          <a:xfrm>
            <a:off x="1778000" y="990600"/>
            <a:ext cx="20828000" cy="2206725"/>
          </a:xfrm>
          <a:prstGeom prst="rect">
            <a:avLst/>
          </a:prstGeom>
        </p:spPr>
        <p:txBody>
          <a:bodyPr/>
          <a:lstStyle/>
          <a:p>
            <a:pPr/>
            <a:r>
              <a:rPr>
                <a:solidFill>
                  <a:srgbClr val="5E5E5E"/>
                </a:solidFill>
              </a:rPr>
              <a:t>Let’s</a:t>
            </a:r>
            <a:r>
              <a:t> </a:t>
            </a:r>
            <a:r>
              <a:rPr>
                <a:solidFill>
                  <a:srgbClr val="9437FF"/>
                </a:solidFill>
              </a:rPr>
              <a:t>SQL</a:t>
            </a:r>
          </a:p>
        </p:txBody>
      </p:sp>
      <p:pic>
        <p:nvPicPr>
          <p:cNvPr id="120" name="2IS5.gif" descr="2IS5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71186" y="3868542"/>
            <a:ext cx="14241628" cy="8010916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toring data RDBMS sty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Storing data RDBMS style</a:t>
            </a:r>
          </a:p>
        </p:txBody>
      </p:sp>
      <p:sp>
        <p:nvSpPr>
          <p:cNvPr id="169" name="Stores data in tables"/>
          <p:cNvSpPr txBox="1"/>
          <p:nvPr>
            <p:ph type="body" sz="quarter" idx="1"/>
          </p:nvPr>
        </p:nvSpPr>
        <p:spPr>
          <a:xfrm>
            <a:off x="1689100" y="3149600"/>
            <a:ext cx="21005800" cy="1448693"/>
          </a:xfrm>
          <a:prstGeom prst="rect">
            <a:avLst/>
          </a:prstGeom>
        </p:spPr>
        <p:txBody>
          <a:bodyPr anchor="t"/>
          <a:lstStyle/>
          <a:p>
            <a:pPr marL="635000" indent="-635000"/>
            <a:r>
              <a:t>Stores data in </a:t>
            </a:r>
            <a:r>
              <a:rPr>
                <a:solidFill>
                  <a:srgbClr val="9437FF"/>
                </a:solidFill>
              </a:rPr>
              <a:t>tables</a:t>
            </a:r>
          </a:p>
        </p:txBody>
      </p:sp>
      <p:sp>
        <p:nvSpPr>
          <p:cNvPr id="170" name="A table is organised in columns and rows"/>
          <p:cNvSpPr txBox="1"/>
          <p:nvPr/>
        </p:nvSpPr>
        <p:spPr>
          <a:xfrm>
            <a:off x="1771751" y="4712261"/>
            <a:ext cx="18097298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pPr>
            <a:r>
              <a:t>A table is organised in </a:t>
            </a:r>
            <a:r>
              <a:rPr>
                <a:solidFill>
                  <a:srgbClr val="9437FF"/>
                </a:solidFill>
              </a:rPr>
              <a:t>columns</a:t>
            </a:r>
            <a:r>
              <a:t> and </a:t>
            </a:r>
            <a:r>
              <a:rPr>
                <a:solidFill>
                  <a:srgbClr val="9437FF"/>
                </a:solidFill>
              </a:rPr>
              <a:t>rows</a:t>
            </a:r>
          </a:p>
        </p:txBody>
      </p:sp>
      <p:sp>
        <p:nvSpPr>
          <p:cNvPr id="171" name="Columns have types"/>
          <p:cNvSpPr txBox="1"/>
          <p:nvPr/>
        </p:nvSpPr>
        <p:spPr>
          <a:xfrm>
            <a:off x="1771751" y="6261661"/>
            <a:ext cx="9337346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pPr>
            <a:r>
              <a:t>Columns have </a:t>
            </a:r>
            <a:r>
              <a:rPr>
                <a:solidFill>
                  <a:srgbClr val="9437FF"/>
                </a:solidFill>
              </a:rPr>
              <a:t>types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1" grpId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SELECT &lt;column(s)&gt;…"/>
          <p:cNvSpPr/>
          <p:nvPr/>
        </p:nvSpPr>
        <p:spPr>
          <a:xfrm>
            <a:off x="1488701" y="2366463"/>
            <a:ext cx="22246364" cy="106522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&lt;column(s)&gt;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&lt;table&gt;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[</a:t>
            </a:r>
            <a:r>
              <a:rPr>
                <a:solidFill>
                  <a:srgbClr val="9437FF"/>
                </a:solidFill>
              </a:rPr>
              <a:t>GROUP BY </a:t>
            </a:r>
            <a:r>
              <a:t>&lt;fields&gt;]</a:t>
            </a:r>
          </a:p>
        </p:txBody>
      </p:sp>
      <p:sp>
        <p:nvSpPr>
          <p:cNvPr id="593" name="Syntax:"/>
          <p:cNvSpPr txBox="1"/>
          <p:nvPr/>
        </p:nvSpPr>
        <p:spPr>
          <a:xfrm>
            <a:off x="1473200" y="713972"/>
            <a:ext cx="3789426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Syntax: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SELECT artist,…"/>
          <p:cNvSpPr/>
          <p:nvPr/>
        </p:nvSpPr>
        <p:spPr>
          <a:xfrm>
            <a:off x="1488701" y="2366463"/>
            <a:ext cx="20828001" cy="10128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artist, 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COUNT(album) AS num_albums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rPr>
                <a:solidFill>
                  <a:srgbClr val="9437FF"/>
                </a:solidFill>
              </a:rPr>
              <a:t>GROUP BY</a:t>
            </a:r>
            <a:r>
              <a:t> artist</a:t>
            </a:r>
          </a:p>
        </p:txBody>
      </p:sp>
      <p:sp>
        <p:nvSpPr>
          <p:cNvPr id="596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8" name="giphy-5.gif" descr="giphy-5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01332" y="510612"/>
            <a:ext cx="19381336" cy="12694776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Workshop #2"/>
          <p:cNvSpPr txBox="1"/>
          <p:nvPr>
            <p:ph type="title"/>
          </p:nvPr>
        </p:nvSpPr>
        <p:spPr>
          <a:xfrm>
            <a:off x="1522899" y="1139117"/>
            <a:ext cx="21005801" cy="2286001"/>
          </a:xfrm>
          <a:prstGeom prst="rect">
            <a:avLst/>
          </a:prstGeom>
        </p:spPr>
        <p:txBody>
          <a:bodyPr/>
          <a:lstStyle/>
          <a:p>
            <a:pPr/>
            <a:r>
              <a:t>Workshop #2</a:t>
            </a:r>
          </a:p>
        </p:txBody>
      </p:sp>
      <p:sp>
        <p:nvSpPr>
          <p:cNvPr id="601" name="SQL Joins"/>
          <p:cNvSpPr txBox="1"/>
          <p:nvPr/>
        </p:nvSpPr>
        <p:spPr>
          <a:xfrm>
            <a:off x="7935214" y="5034848"/>
            <a:ext cx="8513573" cy="22217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140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SQL Joins</a:t>
            </a:r>
          </a:p>
        </p:txBody>
      </p:sp>
      <p:sp>
        <p:nvSpPr>
          <p:cNvPr id="602" name="Working with multiple tables"/>
          <p:cNvSpPr txBox="1"/>
          <p:nvPr/>
        </p:nvSpPr>
        <p:spPr>
          <a:xfrm>
            <a:off x="6164274" y="7401323"/>
            <a:ext cx="12055451" cy="11926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Working with multiple tables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3" name="Table"/>
          <p:cNvGraphicFramePr/>
          <p:nvPr/>
        </p:nvGraphicFramePr>
        <p:xfrm>
          <a:off x="4895651" y="3329945"/>
          <a:ext cx="17031098" cy="8410377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1441181"/>
                <a:gridCol w="1893601"/>
                <a:gridCol w="6598192"/>
                <a:gridCol w="5104341"/>
                <a:gridCol w="1993780"/>
              </a:tblGrid>
              <a:tr h="16820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year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album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artist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genre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1967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Sgt. Pepper's Lonely Hearts Club Band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The Beatles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Rock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1975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Born to Run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Bruce Springsteen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Rock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1971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What's Going On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Marvin Gaye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Funk / Soul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1990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The Complete Recordings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Robert Johnson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Blues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174" name="Albums Table"/>
          <p:cNvSpPr txBox="1"/>
          <p:nvPr/>
        </p:nvSpPr>
        <p:spPr>
          <a:xfrm>
            <a:off x="1759839" y="902261"/>
            <a:ext cx="5793172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Albums Table</a:t>
            </a:r>
          </a:p>
        </p:txBody>
      </p:sp>
      <p:grpSp>
        <p:nvGrpSpPr>
          <p:cNvPr id="177" name="Group"/>
          <p:cNvGrpSpPr/>
          <p:nvPr/>
        </p:nvGrpSpPr>
        <p:grpSpPr>
          <a:xfrm>
            <a:off x="6437249" y="946430"/>
            <a:ext cx="1959102" cy="2025370"/>
            <a:chOff x="-6643560" y="-144944"/>
            <a:chExt cx="1959101" cy="2025369"/>
          </a:xfrm>
        </p:grpSpPr>
        <p:sp>
          <p:nvSpPr>
            <p:cNvPr id="175" name="Numeric"/>
            <p:cNvSpPr txBox="1"/>
            <p:nvPr/>
          </p:nvSpPr>
          <p:spPr>
            <a:xfrm>
              <a:off x="-6643561" y="-144945"/>
              <a:ext cx="1959103" cy="6471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Numeric</a:t>
              </a:r>
            </a:p>
          </p:txBody>
        </p:sp>
        <p:sp>
          <p:nvSpPr>
            <p:cNvPr id="176" name="Arrow"/>
            <p:cNvSpPr/>
            <p:nvPr/>
          </p:nvSpPr>
          <p:spPr>
            <a:xfrm rot="5400000">
              <a:off x="-6308088" y="794425"/>
              <a:ext cx="1288158" cy="883841"/>
            </a:xfrm>
            <a:prstGeom prst="rightArrow">
              <a:avLst>
                <a:gd name="adj1" fmla="val 32000"/>
                <a:gd name="adj2" fmla="val 84569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grpSp>
        <p:nvGrpSpPr>
          <p:cNvPr id="180" name="Group"/>
          <p:cNvGrpSpPr/>
          <p:nvPr/>
        </p:nvGrpSpPr>
        <p:grpSpPr>
          <a:xfrm>
            <a:off x="11000308" y="946430"/>
            <a:ext cx="1011784" cy="2025370"/>
            <a:chOff x="-6169901" y="-144944"/>
            <a:chExt cx="1011783" cy="2025369"/>
          </a:xfrm>
        </p:grpSpPr>
        <p:sp>
          <p:nvSpPr>
            <p:cNvPr id="178" name="Text"/>
            <p:cNvSpPr txBox="1"/>
            <p:nvPr/>
          </p:nvSpPr>
          <p:spPr>
            <a:xfrm>
              <a:off x="-6169902" y="-144945"/>
              <a:ext cx="1011785" cy="6471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Text</a:t>
              </a:r>
            </a:p>
          </p:txBody>
        </p:sp>
        <p:sp>
          <p:nvSpPr>
            <p:cNvPr id="179" name="Arrow"/>
            <p:cNvSpPr/>
            <p:nvPr/>
          </p:nvSpPr>
          <p:spPr>
            <a:xfrm rot="5400000">
              <a:off x="-6308088" y="794425"/>
              <a:ext cx="1288158" cy="883841"/>
            </a:xfrm>
            <a:prstGeom prst="rightArrow">
              <a:avLst>
                <a:gd name="adj1" fmla="val 32000"/>
                <a:gd name="adj2" fmla="val 84569"/>
              </a:avLst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181" name="Rectangle"/>
          <p:cNvSpPr/>
          <p:nvPr/>
        </p:nvSpPr>
        <p:spPr>
          <a:xfrm>
            <a:off x="6350000" y="3314700"/>
            <a:ext cx="1864321" cy="8474869"/>
          </a:xfrm>
          <a:prstGeom prst="rect">
            <a:avLst/>
          </a:prstGeom>
          <a:solidFill>
            <a:schemeClr val="accent2">
              <a:alpha val="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2" name="Rectangle"/>
          <p:cNvSpPr/>
          <p:nvPr/>
        </p:nvSpPr>
        <p:spPr>
          <a:xfrm>
            <a:off x="8242300" y="3302000"/>
            <a:ext cx="6611839" cy="8392022"/>
          </a:xfrm>
          <a:prstGeom prst="rect">
            <a:avLst/>
          </a:prstGeom>
          <a:solidFill>
            <a:schemeClr val="accent3">
              <a:alpha val="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mph" nodeType="afterEffect" presetSubtype="0" presetID="6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174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path" nodeType="withEffect" presetSubtype="0" presetID="-1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067452 -0.012963" origin="layout" pathEditMode="relative">
                                      <p:cBhvr>
                                        <p:cTn id="9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Class="entr" nodeType="afterEffect" presetSubtype="1" presetID="2" grpId="3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mph" nodeType="withEffect" presetID="9" grpId="4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indefinite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0"/>
                                      </p:to>
                                    </p:set>
                                    <p:animEffect filter="image" prLst="opacity: 0.20; ">
                                      <p:cBhvr>
                                        <p:cTn id="18" dur="indefinite" fill="hold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mph" nodeType="withEffect" presetID="9" grpId="6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0"/>
                                      </p:to>
                                    </p:set>
                                    <p:animEffect filter="image" prLst="opacity: 0.20; ">
                                      <p:cBhvr>
                                        <p:cTn id="28" dur="indefinite" fill="hold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2" grpId="6"/>
      <p:bldP build="whole" bldLvl="1" animBg="1" rev="0" advAuto="0" spid="174" grpId="1"/>
      <p:bldP build="whole" bldLvl="1" animBg="1" rev="0" advAuto="0" spid="177" grpId="3"/>
      <p:bldP build="whole" bldLvl="1" animBg="1" rev="0" advAuto="0" spid="181" grpId="4"/>
      <p:bldP build="whole" bldLvl="1" animBg="1" rev="0" advAuto="0" spid="180" grpId="5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toring data RDBMS sty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Storing data RDBMS style</a:t>
            </a:r>
          </a:p>
        </p:txBody>
      </p:sp>
      <p:sp>
        <p:nvSpPr>
          <p:cNvPr id="185" name="Stores data in tables"/>
          <p:cNvSpPr txBox="1"/>
          <p:nvPr>
            <p:ph type="body" sz="quarter" idx="1"/>
          </p:nvPr>
        </p:nvSpPr>
        <p:spPr>
          <a:xfrm>
            <a:off x="1689100" y="3149600"/>
            <a:ext cx="21005800" cy="1448693"/>
          </a:xfrm>
          <a:prstGeom prst="rect">
            <a:avLst/>
          </a:prstGeom>
        </p:spPr>
        <p:txBody>
          <a:bodyPr anchor="t"/>
          <a:lstStyle/>
          <a:p>
            <a:pPr marL="635000" indent="-635000"/>
            <a:r>
              <a:t>Stores data in </a:t>
            </a:r>
            <a:r>
              <a:rPr>
                <a:solidFill>
                  <a:srgbClr val="9437FF"/>
                </a:solidFill>
              </a:rPr>
              <a:t>tables</a:t>
            </a:r>
          </a:p>
        </p:txBody>
      </p:sp>
      <p:sp>
        <p:nvSpPr>
          <p:cNvPr id="186" name="A table is organised in columns and rows"/>
          <p:cNvSpPr txBox="1"/>
          <p:nvPr/>
        </p:nvSpPr>
        <p:spPr>
          <a:xfrm>
            <a:off x="1771751" y="4712261"/>
            <a:ext cx="18097298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pPr>
            <a:r>
              <a:t>A table is organised in </a:t>
            </a:r>
            <a:r>
              <a:rPr>
                <a:solidFill>
                  <a:srgbClr val="9437FF"/>
                </a:solidFill>
              </a:rPr>
              <a:t>columns</a:t>
            </a:r>
            <a:r>
              <a:t> and </a:t>
            </a:r>
            <a:r>
              <a:rPr>
                <a:solidFill>
                  <a:srgbClr val="9437FF"/>
                </a:solidFill>
              </a:rPr>
              <a:t>rows</a:t>
            </a:r>
          </a:p>
        </p:txBody>
      </p:sp>
      <p:sp>
        <p:nvSpPr>
          <p:cNvPr id="187" name="Columns have types"/>
          <p:cNvSpPr txBox="1"/>
          <p:nvPr/>
        </p:nvSpPr>
        <p:spPr>
          <a:xfrm>
            <a:off x="1771751" y="6261661"/>
            <a:ext cx="9337346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pPr>
            <a:r>
              <a:t>Columns have </a:t>
            </a:r>
            <a:r>
              <a:rPr>
                <a:solidFill>
                  <a:srgbClr val="9437FF"/>
                </a:solidFill>
              </a:rPr>
              <a:t>types</a:t>
            </a:r>
          </a:p>
        </p:txBody>
      </p:sp>
      <p:sp>
        <p:nvSpPr>
          <p:cNvPr id="188" name="Each row represents one record in the table"/>
          <p:cNvSpPr txBox="1"/>
          <p:nvPr/>
        </p:nvSpPr>
        <p:spPr>
          <a:xfrm>
            <a:off x="1771751" y="7811061"/>
            <a:ext cx="19166231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pPr>
            <a:r>
              <a:t>Each row represents one </a:t>
            </a:r>
            <a:r>
              <a:rPr>
                <a:solidFill>
                  <a:srgbClr val="9437FF"/>
                </a:solidFill>
              </a:rPr>
              <a:t>record </a:t>
            </a:r>
            <a:r>
              <a:t>in the </a:t>
            </a:r>
            <a:r>
              <a:rPr>
                <a:solidFill>
                  <a:srgbClr val="9437FF"/>
                </a:solidFill>
              </a:rPr>
              <a:t>table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8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0" name="Table"/>
          <p:cNvGraphicFramePr/>
          <p:nvPr/>
        </p:nvGraphicFramePr>
        <p:xfrm>
          <a:off x="4895651" y="3329945"/>
          <a:ext cx="17031098" cy="8410377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1441181"/>
                <a:gridCol w="1893601"/>
                <a:gridCol w="6598192"/>
                <a:gridCol w="5104341"/>
                <a:gridCol w="1993780"/>
              </a:tblGrid>
              <a:tr h="16820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year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album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artist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genre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1967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Sgt. Pepper's Lonely Hearts Club Band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The Beatles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Rock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1975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Born to Run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Bruce Springsteen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Rock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1971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What's Going On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Marvin Gaye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Funk / Soul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1990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The Complete Recordings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Robert Johnson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Blues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191" name="Albums Table"/>
          <p:cNvSpPr txBox="1"/>
          <p:nvPr/>
        </p:nvSpPr>
        <p:spPr>
          <a:xfrm>
            <a:off x="1759839" y="902261"/>
            <a:ext cx="5793172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Albums Table</a:t>
            </a:r>
          </a:p>
        </p:txBody>
      </p:sp>
      <p:grpSp>
        <p:nvGrpSpPr>
          <p:cNvPr id="194" name="Group"/>
          <p:cNvGrpSpPr/>
          <p:nvPr/>
        </p:nvGrpSpPr>
        <p:grpSpPr>
          <a:xfrm>
            <a:off x="1387604" y="5505713"/>
            <a:ext cx="2812475" cy="883842"/>
            <a:chOff x="-93116" y="0"/>
            <a:chExt cx="2812473" cy="883840"/>
          </a:xfrm>
        </p:grpSpPr>
        <p:sp>
          <p:nvSpPr>
            <p:cNvPr id="192" name="ROW"/>
            <p:cNvSpPr txBox="1"/>
            <p:nvPr/>
          </p:nvSpPr>
          <p:spPr>
            <a:xfrm>
              <a:off x="-93117" y="118351"/>
              <a:ext cx="1231698" cy="6471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ROW</a:t>
              </a:r>
            </a:p>
          </p:txBody>
        </p:sp>
        <p:sp>
          <p:nvSpPr>
            <p:cNvPr id="193" name="Arrow"/>
            <p:cNvSpPr/>
            <p:nvPr/>
          </p:nvSpPr>
          <p:spPr>
            <a:xfrm>
              <a:off x="1431200" y="0"/>
              <a:ext cx="1288158" cy="883841"/>
            </a:xfrm>
            <a:prstGeom prst="rightArrow">
              <a:avLst>
                <a:gd name="adj1" fmla="val 32000"/>
                <a:gd name="adj2" fmla="val 84569"/>
              </a:avLst>
            </a:prstGeom>
            <a:noFill/>
            <a:ln w="635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grpSp>
        <p:nvGrpSpPr>
          <p:cNvPr id="197" name="Group"/>
          <p:cNvGrpSpPr/>
          <p:nvPr/>
        </p:nvGrpSpPr>
        <p:grpSpPr>
          <a:xfrm>
            <a:off x="1387604" y="10562329"/>
            <a:ext cx="2812475" cy="883842"/>
            <a:chOff x="-93116" y="0"/>
            <a:chExt cx="2812473" cy="883840"/>
          </a:xfrm>
        </p:grpSpPr>
        <p:sp>
          <p:nvSpPr>
            <p:cNvPr id="195" name="ROW"/>
            <p:cNvSpPr txBox="1"/>
            <p:nvPr/>
          </p:nvSpPr>
          <p:spPr>
            <a:xfrm>
              <a:off x="-93117" y="118351"/>
              <a:ext cx="1231698" cy="6471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ROW</a:t>
              </a:r>
            </a:p>
          </p:txBody>
        </p:sp>
        <p:sp>
          <p:nvSpPr>
            <p:cNvPr id="196" name="Arrow"/>
            <p:cNvSpPr/>
            <p:nvPr/>
          </p:nvSpPr>
          <p:spPr>
            <a:xfrm>
              <a:off x="1431200" y="0"/>
              <a:ext cx="1288158" cy="883841"/>
            </a:xfrm>
            <a:prstGeom prst="rightArrow">
              <a:avLst>
                <a:gd name="adj1" fmla="val 32000"/>
                <a:gd name="adj2" fmla="val 84569"/>
              </a:avLst>
            </a:prstGeom>
            <a:noFill/>
            <a:ln w="635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grpSp>
        <p:nvGrpSpPr>
          <p:cNvPr id="200" name="Group"/>
          <p:cNvGrpSpPr/>
          <p:nvPr/>
        </p:nvGrpSpPr>
        <p:grpSpPr>
          <a:xfrm>
            <a:off x="1387604" y="7191252"/>
            <a:ext cx="2812475" cy="883842"/>
            <a:chOff x="-93116" y="0"/>
            <a:chExt cx="2812473" cy="883840"/>
          </a:xfrm>
        </p:grpSpPr>
        <p:sp>
          <p:nvSpPr>
            <p:cNvPr id="198" name="ROW"/>
            <p:cNvSpPr txBox="1"/>
            <p:nvPr/>
          </p:nvSpPr>
          <p:spPr>
            <a:xfrm>
              <a:off x="-93117" y="118351"/>
              <a:ext cx="1231698" cy="6471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ROW</a:t>
              </a:r>
            </a:p>
          </p:txBody>
        </p:sp>
        <p:sp>
          <p:nvSpPr>
            <p:cNvPr id="199" name="Arrow"/>
            <p:cNvSpPr/>
            <p:nvPr/>
          </p:nvSpPr>
          <p:spPr>
            <a:xfrm>
              <a:off x="1431200" y="0"/>
              <a:ext cx="1288158" cy="883841"/>
            </a:xfrm>
            <a:prstGeom prst="rightArrow">
              <a:avLst>
                <a:gd name="adj1" fmla="val 32000"/>
                <a:gd name="adj2" fmla="val 84569"/>
              </a:avLst>
            </a:prstGeom>
            <a:noFill/>
            <a:ln w="635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grpSp>
        <p:nvGrpSpPr>
          <p:cNvPr id="203" name="Group"/>
          <p:cNvGrpSpPr/>
          <p:nvPr/>
        </p:nvGrpSpPr>
        <p:grpSpPr>
          <a:xfrm>
            <a:off x="1387604" y="8876790"/>
            <a:ext cx="2812475" cy="883842"/>
            <a:chOff x="-93116" y="0"/>
            <a:chExt cx="2812473" cy="883840"/>
          </a:xfrm>
        </p:grpSpPr>
        <p:sp>
          <p:nvSpPr>
            <p:cNvPr id="201" name="ROW"/>
            <p:cNvSpPr txBox="1"/>
            <p:nvPr/>
          </p:nvSpPr>
          <p:spPr>
            <a:xfrm>
              <a:off x="-93117" y="118351"/>
              <a:ext cx="1231698" cy="6471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ROW</a:t>
              </a:r>
            </a:p>
          </p:txBody>
        </p:sp>
        <p:sp>
          <p:nvSpPr>
            <p:cNvPr id="202" name="Arrow"/>
            <p:cNvSpPr/>
            <p:nvPr/>
          </p:nvSpPr>
          <p:spPr>
            <a:xfrm>
              <a:off x="1431200" y="0"/>
              <a:ext cx="1288158" cy="883841"/>
            </a:xfrm>
            <a:prstGeom prst="rightArrow">
              <a:avLst>
                <a:gd name="adj1" fmla="val 32000"/>
                <a:gd name="adj2" fmla="val 84569"/>
              </a:avLst>
            </a:prstGeom>
            <a:noFill/>
            <a:ln w="635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00"/>
                            </p:stCondLst>
                            <p:childTnLst>
                              <p:par>
                                <p:cTn id="10" presetClass="entr" nodeType="afterEffect" presetSubtype="8" presetID="2" grpId="2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Class="entr" nodeType="afterEffect" presetSubtype="8" presetID="2" grpId="3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300"/>
                            </p:stCondLst>
                            <p:childTnLst>
                              <p:par>
                                <p:cTn id="20" presetClass="entr" nodeType="afterEffect" presetSubtype="8" presetID="2" grpId="4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4" grpId="1"/>
      <p:bldP build="whole" bldLvl="1" animBg="1" rev="0" advAuto="0" spid="203" grpId="3"/>
      <p:bldP build="whole" bldLvl="1" animBg="1" rev="0" advAuto="0" spid="200" grpId="2"/>
      <p:bldP build="whole" bldLvl="1" animBg="1" rev="0" advAuto="0" spid="197" grpId="4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toring data RDBMS sty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Storing data RDBMS style</a:t>
            </a:r>
          </a:p>
        </p:txBody>
      </p:sp>
      <p:sp>
        <p:nvSpPr>
          <p:cNvPr id="206" name="Stores data in tables"/>
          <p:cNvSpPr txBox="1"/>
          <p:nvPr>
            <p:ph type="body" sz="quarter" idx="1"/>
          </p:nvPr>
        </p:nvSpPr>
        <p:spPr>
          <a:xfrm>
            <a:off x="1689100" y="3149600"/>
            <a:ext cx="21005800" cy="1448693"/>
          </a:xfrm>
          <a:prstGeom prst="rect">
            <a:avLst/>
          </a:prstGeom>
        </p:spPr>
        <p:txBody>
          <a:bodyPr anchor="t"/>
          <a:lstStyle/>
          <a:p>
            <a:pPr marL="635000" indent="-635000"/>
            <a:r>
              <a:t>Stores data in </a:t>
            </a:r>
            <a:r>
              <a:rPr>
                <a:solidFill>
                  <a:srgbClr val="9437FF"/>
                </a:solidFill>
              </a:rPr>
              <a:t>tables</a:t>
            </a:r>
          </a:p>
        </p:txBody>
      </p:sp>
      <p:sp>
        <p:nvSpPr>
          <p:cNvPr id="207" name="A table is organised in columns and rows"/>
          <p:cNvSpPr txBox="1"/>
          <p:nvPr/>
        </p:nvSpPr>
        <p:spPr>
          <a:xfrm>
            <a:off x="1771751" y="4712261"/>
            <a:ext cx="18097298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pPr>
            <a:r>
              <a:t>A table is organised in </a:t>
            </a:r>
            <a:r>
              <a:rPr>
                <a:solidFill>
                  <a:srgbClr val="9437FF"/>
                </a:solidFill>
              </a:rPr>
              <a:t>columns</a:t>
            </a:r>
            <a:r>
              <a:t> and </a:t>
            </a:r>
            <a:r>
              <a:rPr>
                <a:solidFill>
                  <a:srgbClr val="9437FF"/>
                </a:solidFill>
              </a:rPr>
              <a:t>rows</a:t>
            </a:r>
          </a:p>
        </p:txBody>
      </p:sp>
      <p:sp>
        <p:nvSpPr>
          <p:cNvPr id="208" name="Columns have types"/>
          <p:cNvSpPr txBox="1"/>
          <p:nvPr/>
        </p:nvSpPr>
        <p:spPr>
          <a:xfrm>
            <a:off x="1771751" y="6261661"/>
            <a:ext cx="9337346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pPr>
            <a:r>
              <a:t>Columns have </a:t>
            </a:r>
            <a:r>
              <a:rPr>
                <a:solidFill>
                  <a:srgbClr val="9437FF"/>
                </a:solidFill>
              </a:rPr>
              <a:t>types</a:t>
            </a:r>
          </a:p>
        </p:txBody>
      </p:sp>
      <p:sp>
        <p:nvSpPr>
          <p:cNvPr id="209" name="Each row represents one record in the table"/>
          <p:cNvSpPr txBox="1"/>
          <p:nvPr/>
        </p:nvSpPr>
        <p:spPr>
          <a:xfrm>
            <a:off x="1771751" y="7811061"/>
            <a:ext cx="19166231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pPr>
            <a:r>
              <a:t>Each row represents one </a:t>
            </a:r>
            <a:r>
              <a:rPr>
                <a:solidFill>
                  <a:srgbClr val="9437FF"/>
                </a:solidFill>
              </a:rPr>
              <a:t>record </a:t>
            </a:r>
            <a:r>
              <a:t>in the </a:t>
            </a:r>
            <a:r>
              <a:rPr>
                <a:solidFill>
                  <a:srgbClr val="9437FF"/>
                </a:solidFill>
              </a:rPr>
              <a:t>table</a:t>
            </a:r>
          </a:p>
        </p:txBody>
      </p:sp>
      <p:sp>
        <p:nvSpPr>
          <p:cNvPr id="210" name="Each row/record is uniquely identified using a primary key, usually called id"/>
          <p:cNvSpPr txBox="1"/>
          <p:nvPr/>
        </p:nvSpPr>
        <p:spPr>
          <a:xfrm>
            <a:off x="1759051" y="9571072"/>
            <a:ext cx="21193559" cy="23102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pPr>
            <a:r>
              <a:t>Each row/record is </a:t>
            </a:r>
            <a:r>
              <a:rPr>
                <a:solidFill>
                  <a:srgbClr val="9437FF"/>
                </a:solidFill>
              </a:rPr>
              <a:t>uniquely</a:t>
            </a:r>
            <a:r>
              <a:t> identified using a </a:t>
            </a:r>
            <a:r>
              <a:rPr>
                <a:solidFill>
                  <a:srgbClr val="9437FF"/>
                </a:solidFill>
              </a:rPr>
              <a:t>primary key, </a:t>
            </a:r>
            <a:r>
              <a:t>usually called</a:t>
            </a:r>
            <a:r>
              <a:rPr>
                <a:solidFill>
                  <a:srgbClr val="9437FF"/>
                </a:solidFill>
              </a:rPr>
              <a:t> id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0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2" name="Table"/>
          <p:cNvGraphicFramePr/>
          <p:nvPr/>
        </p:nvGraphicFramePr>
        <p:xfrm>
          <a:off x="3498651" y="3304545"/>
          <a:ext cx="17031098" cy="8410377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1441181"/>
                <a:gridCol w="1893601"/>
                <a:gridCol w="6598192"/>
                <a:gridCol w="5104341"/>
                <a:gridCol w="1993780"/>
              </a:tblGrid>
              <a:tr h="16820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year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album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artist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genre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1967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Sgt. Pepper's Lonely Hearts Club Band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The Beatles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Rock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1975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Born to Run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Bruce Springsteen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Rock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1971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What's Going On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Marvin Gaye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Funk / Soul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1990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The Complete Recordings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Robert Johnson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Blues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213" name="Albums Table"/>
          <p:cNvSpPr txBox="1"/>
          <p:nvPr/>
        </p:nvSpPr>
        <p:spPr>
          <a:xfrm>
            <a:off x="1759839" y="902261"/>
            <a:ext cx="5799125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Albums Table</a:t>
            </a:r>
          </a:p>
        </p:txBody>
      </p:sp>
      <p:sp>
        <p:nvSpPr>
          <p:cNvPr id="214" name="Rectangle"/>
          <p:cNvSpPr/>
          <p:nvPr/>
        </p:nvSpPr>
        <p:spPr>
          <a:xfrm>
            <a:off x="8216900" y="3330391"/>
            <a:ext cx="6674545" cy="8409485"/>
          </a:xfrm>
          <a:prstGeom prst="rect">
            <a:avLst/>
          </a:prstGeom>
          <a:solidFill>
            <a:schemeClr val="accent1">
              <a:alpha val="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15" name="Rectangle"/>
          <p:cNvSpPr/>
          <p:nvPr/>
        </p:nvSpPr>
        <p:spPr>
          <a:xfrm>
            <a:off x="3479800" y="3303950"/>
            <a:ext cx="1446429" cy="8411567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8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5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iphy-2.gif" descr="giphy-2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97097" y="3692639"/>
            <a:ext cx="13789806" cy="7756766"/>
          </a:xfrm>
          <a:prstGeom prst="rect">
            <a:avLst/>
          </a:prstGeom>
        </p:spPr>
      </p:pic>
      <p:sp>
        <p:nvSpPr>
          <p:cNvPr id="218" name="Relationships!"/>
          <p:cNvSpPr txBox="1"/>
          <p:nvPr>
            <p:ph type="ctrTitle"/>
          </p:nvPr>
        </p:nvSpPr>
        <p:spPr>
          <a:xfrm>
            <a:off x="1778000" y="894630"/>
            <a:ext cx="20828000" cy="2376279"/>
          </a:xfrm>
          <a:prstGeom prst="rect">
            <a:avLst/>
          </a:prstGeom>
        </p:spPr>
        <p:txBody>
          <a:bodyPr anchor="t"/>
          <a:lstStyle>
            <a:lvl1pPr>
              <a:defRPr sz="14000"/>
            </a:lvl1pPr>
          </a:lstStyle>
          <a:p>
            <a:pPr/>
            <a:r>
              <a:t>Relationships!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About Relationshi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About Relationships</a:t>
            </a:r>
          </a:p>
        </p:txBody>
      </p:sp>
      <p:sp>
        <p:nvSpPr>
          <p:cNvPr id="221" name="Rows in one table can be connected to row(s) in other tables via relationships"/>
          <p:cNvSpPr txBox="1"/>
          <p:nvPr/>
        </p:nvSpPr>
        <p:spPr>
          <a:xfrm>
            <a:off x="1759051" y="2878342"/>
            <a:ext cx="21193559" cy="23102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pPr>
            <a:r>
              <a:t>Rows in one table can be connected to row(s) in other tables via </a:t>
            </a:r>
            <a:r>
              <a:rPr>
                <a:solidFill>
                  <a:srgbClr val="9437FF"/>
                </a:solidFill>
              </a:rPr>
              <a:t>relationships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1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3" name="Table"/>
          <p:cNvGraphicFramePr/>
          <p:nvPr/>
        </p:nvGraphicFramePr>
        <p:xfrm>
          <a:off x="3498651" y="3304545"/>
          <a:ext cx="17031098" cy="8410377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1441181"/>
                <a:gridCol w="1893601"/>
                <a:gridCol w="6598192"/>
                <a:gridCol w="5104341"/>
                <a:gridCol w="1993780"/>
              </a:tblGrid>
              <a:tr h="16820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year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album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artist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genre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1967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Sgt. Pepper's Lonely Hearts Club Band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The Beatles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Rock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1975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Born to Run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Bruce Springsteen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Rock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1971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What's Going On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Marvin Gaye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Funk / Soul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1990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The Complete Recordings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Robert Johnson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Blues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224" name="Albums"/>
          <p:cNvSpPr txBox="1"/>
          <p:nvPr/>
        </p:nvSpPr>
        <p:spPr>
          <a:xfrm>
            <a:off x="1759839" y="902261"/>
            <a:ext cx="3298241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Albums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6" name="Table"/>
          <p:cNvGraphicFramePr/>
          <p:nvPr/>
        </p:nvGraphicFramePr>
        <p:xfrm>
          <a:off x="1018129" y="3281143"/>
          <a:ext cx="14768002" cy="8423078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1248602"/>
                <a:gridCol w="1640567"/>
                <a:gridCol w="5716503"/>
                <a:gridCol w="4422268"/>
                <a:gridCol w="1727359"/>
              </a:tblGrid>
              <a:tr h="16820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year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album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artist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genreId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1967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Sgt. Pepper's Lonely Hearts Club Band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The Beatles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1975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Born to Run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Bruce Springsteen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1971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What's Going On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Marvin Gaye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1990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The Complete Recordings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Robert Johnson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227" name="Albums"/>
          <p:cNvSpPr txBox="1"/>
          <p:nvPr/>
        </p:nvSpPr>
        <p:spPr>
          <a:xfrm>
            <a:off x="1081205" y="902261"/>
            <a:ext cx="3298242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Albums</a:t>
            </a:r>
          </a:p>
        </p:txBody>
      </p:sp>
      <p:graphicFrame>
        <p:nvGraphicFramePr>
          <p:cNvPr id="228" name="Table"/>
          <p:cNvGraphicFramePr/>
          <p:nvPr/>
        </p:nvGraphicFramePr>
        <p:xfrm>
          <a:off x="19093812" y="3281143"/>
          <a:ext cx="4108565" cy="8423078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1253372"/>
                <a:gridCol w="2842490"/>
              </a:tblGrid>
              <a:tr h="16820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genre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Blues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Funk / Soul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Pop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Rock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229" name="Genres"/>
          <p:cNvSpPr txBox="1"/>
          <p:nvPr/>
        </p:nvSpPr>
        <p:spPr>
          <a:xfrm>
            <a:off x="19039882" y="902261"/>
            <a:ext cx="3129992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Genres</a:t>
            </a:r>
          </a:p>
        </p:txBody>
      </p:sp>
      <p:sp>
        <p:nvSpPr>
          <p:cNvPr id="230" name="Rectangle"/>
          <p:cNvSpPr/>
          <p:nvPr/>
        </p:nvSpPr>
        <p:spPr>
          <a:xfrm>
            <a:off x="14053123" y="3271298"/>
            <a:ext cx="1725050" cy="8359577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31" name="Rectangle"/>
          <p:cNvSpPr/>
          <p:nvPr/>
        </p:nvSpPr>
        <p:spPr>
          <a:xfrm>
            <a:off x="19070964" y="3301775"/>
            <a:ext cx="4141561" cy="8369115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2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Class="entr" nodeType="afterEffect" presetSubtype="2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8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800"/>
                            </p:stCondLst>
                            <p:childTnLst>
                              <p:par>
                                <p:cTn id="19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1" dur="8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9" grpId="1"/>
      <p:bldP build="whole" bldLvl="1" animBg="1" rev="0" advAuto="0" spid="231" grpId="4"/>
      <p:bldP build="whole" bldLvl="1" animBg="1" rev="0" advAuto="0" spid="230" grpId="3"/>
      <p:bldP build="whole" bldLvl="1" animBg="1" rev="0" advAuto="0" spid="228" grpId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Workshop Pla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Workshop Plan</a:t>
            </a:r>
          </a:p>
        </p:txBody>
      </p:sp>
      <p:grpSp>
        <p:nvGrpSpPr>
          <p:cNvPr id="125" name="Group"/>
          <p:cNvGrpSpPr/>
          <p:nvPr/>
        </p:nvGrpSpPr>
        <p:grpSpPr>
          <a:xfrm>
            <a:off x="2614035" y="3281648"/>
            <a:ext cx="18776043" cy="1854167"/>
            <a:chOff x="0" y="0"/>
            <a:chExt cx="18776041" cy="1854166"/>
          </a:xfrm>
        </p:grpSpPr>
        <p:sp>
          <p:nvSpPr>
            <p:cNvPr id="123" name="PART 1"/>
            <p:cNvSpPr txBox="1"/>
            <p:nvPr/>
          </p:nvSpPr>
          <p:spPr>
            <a:xfrm>
              <a:off x="0" y="0"/>
              <a:ext cx="18685244" cy="6471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/>
            </a:lstStyle>
            <a:p>
              <a:pPr/>
              <a:r>
                <a:t>PART 1</a:t>
              </a:r>
            </a:p>
          </p:txBody>
        </p:sp>
        <p:sp>
          <p:nvSpPr>
            <p:cNvPr id="124" name="What is SQL"/>
            <p:cNvSpPr txBox="1"/>
            <p:nvPr/>
          </p:nvSpPr>
          <p:spPr>
            <a:xfrm>
              <a:off x="0" y="661490"/>
              <a:ext cx="18776042" cy="11926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>
                <a:spcBef>
                  <a:spcPts val="5900"/>
                </a:spcBef>
                <a:defRPr b="0" sz="720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What is SQL</a:t>
              </a:r>
            </a:p>
          </p:txBody>
        </p:sp>
      </p:grpSp>
      <p:grpSp>
        <p:nvGrpSpPr>
          <p:cNvPr id="128" name="Group"/>
          <p:cNvGrpSpPr/>
          <p:nvPr/>
        </p:nvGrpSpPr>
        <p:grpSpPr>
          <a:xfrm>
            <a:off x="2614035" y="5677696"/>
            <a:ext cx="18776043" cy="1854168"/>
            <a:chOff x="0" y="0"/>
            <a:chExt cx="18776041" cy="1854166"/>
          </a:xfrm>
        </p:grpSpPr>
        <p:sp>
          <p:nvSpPr>
            <p:cNvPr id="126" name="PART 2"/>
            <p:cNvSpPr txBox="1"/>
            <p:nvPr/>
          </p:nvSpPr>
          <p:spPr>
            <a:xfrm>
              <a:off x="0" y="0"/>
              <a:ext cx="18685244" cy="6471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/>
            </a:lstStyle>
            <a:p>
              <a:pPr/>
              <a:r>
                <a:t>PART 2</a:t>
              </a:r>
            </a:p>
          </p:txBody>
        </p:sp>
        <p:sp>
          <p:nvSpPr>
            <p:cNvPr id="127" name="Installation + Hello SQL"/>
            <p:cNvSpPr txBox="1"/>
            <p:nvPr/>
          </p:nvSpPr>
          <p:spPr>
            <a:xfrm>
              <a:off x="0" y="661490"/>
              <a:ext cx="18776042" cy="11926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>
                <a:spcBef>
                  <a:spcPts val="5900"/>
                </a:spcBef>
                <a:defRPr b="0" sz="720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Installation + Hello SQL</a:t>
              </a:r>
            </a:p>
          </p:txBody>
        </p:sp>
      </p:grpSp>
      <p:grpSp>
        <p:nvGrpSpPr>
          <p:cNvPr id="131" name="Group"/>
          <p:cNvGrpSpPr/>
          <p:nvPr/>
        </p:nvGrpSpPr>
        <p:grpSpPr>
          <a:xfrm>
            <a:off x="2614035" y="8073744"/>
            <a:ext cx="18776043" cy="1854168"/>
            <a:chOff x="0" y="0"/>
            <a:chExt cx="18776041" cy="1854166"/>
          </a:xfrm>
        </p:grpSpPr>
        <p:sp>
          <p:nvSpPr>
            <p:cNvPr id="129" name="PART 3"/>
            <p:cNvSpPr txBox="1"/>
            <p:nvPr/>
          </p:nvSpPr>
          <p:spPr>
            <a:xfrm>
              <a:off x="0" y="0"/>
              <a:ext cx="18685244" cy="6471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/>
            </a:lstStyle>
            <a:p>
              <a:pPr/>
              <a:r>
                <a:t>PART 3</a:t>
              </a:r>
            </a:p>
          </p:txBody>
        </p:sp>
        <p:sp>
          <p:nvSpPr>
            <p:cNvPr id="130" name="Simple SQL Queries"/>
            <p:cNvSpPr txBox="1"/>
            <p:nvPr/>
          </p:nvSpPr>
          <p:spPr>
            <a:xfrm>
              <a:off x="0" y="661490"/>
              <a:ext cx="18776042" cy="11926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>
                <a:spcBef>
                  <a:spcPts val="5900"/>
                </a:spcBef>
                <a:defRPr b="0" sz="720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Simple SQL Queries</a:t>
              </a:r>
            </a:p>
          </p:txBody>
        </p:sp>
      </p:grpSp>
      <p:grpSp>
        <p:nvGrpSpPr>
          <p:cNvPr id="134" name="Group"/>
          <p:cNvGrpSpPr/>
          <p:nvPr/>
        </p:nvGrpSpPr>
        <p:grpSpPr>
          <a:xfrm>
            <a:off x="2614035" y="10469793"/>
            <a:ext cx="18776043" cy="1854168"/>
            <a:chOff x="0" y="0"/>
            <a:chExt cx="18776041" cy="1854166"/>
          </a:xfrm>
        </p:grpSpPr>
        <p:sp>
          <p:nvSpPr>
            <p:cNvPr id="132" name="PART 4"/>
            <p:cNvSpPr txBox="1"/>
            <p:nvPr/>
          </p:nvSpPr>
          <p:spPr>
            <a:xfrm>
              <a:off x="0" y="0"/>
              <a:ext cx="18685244" cy="6471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/>
            </a:lstStyle>
            <a:p>
              <a:pPr/>
              <a:r>
                <a:t>PART 4</a:t>
              </a:r>
            </a:p>
          </p:txBody>
        </p:sp>
        <p:sp>
          <p:nvSpPr>
            <p:cNvPr id="133" name="Advanced Queries / Filters"/>
            <p:cNvSpPr txBox="1"/>
            <p:nvPr/>
          </p:nvSpPr>
          <p:spPr>
            <a:xfrm>
              <a:off x="0" y="661490"/>
              <a:ext cx="18776042" cy="119267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>
                <a:spcBef>
                  <a:spcPts val="5900"/>
                </a:spcBef>
                <a:defRPr b="0" sz="7200">
                  <a:latin typeface="+mn-lt"/>
                  <a:ea typeface="+mn-ea"/>
                  <a:cs typeface="+mn-cs"/>
                  <a:sym typeface="Helvetica Neue Medium"/>
                </a:defRPr>
              </a:lvl1pPr>
            </a:lstStyle>
            <a:p>
              <a:pPr/>
              <a:r>
                <a:t>Advanced Queries / Filters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1" grpId="3"/>
      <p:bldP build="whole" bldLvl="1" animBg="1" rev="0" advAuto="0" spid="125" grpId="1"/>
      <p:bldP build="whole" bldLvl="1" animBg="1" rev="0" advAuto="0" spid="134" grpId="4"/>
      <p:bldP build="whole" bldLvl="1" animBg="1" rev="0" advAuto="0" spid="128" grpId="2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About Relationshi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About Relationships</a:t>
            </a:r>
          </a:p>
        </p:txBody>
      </p:sp>
      <p:sp>
        <p:nvSpPr>
          <p:cNvPr id="234" name="Rows in one table can be connected to row(s) in other tables via relationships"/>
          <p:cNvSpPr txBox="1"/>
          <p:nvPr/>
        </p:nvSpPr>
        <p:spPr>
          <a:xfrm>
            <a:off x="1759051" y="2878342"/>
            <a:ext cx="21193559" cy="23102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pPr>
            <a:r>
              <a:t>Rows in one table can be connected to row(s) in other tables via </a:t>
            </a:r>
            <a:r>
              <a:rPr>
                <a:solidFill>
                  <a:srgbClr val="9437FF"/>
                </a:solidFill>
              </a:rPr>
              <a:t>relationships</a:t>
            </a:r>
          </a:p>
        </p:txBody>
      </p:sp>
      <p:sp>
        <p:nvSpPr>
          <p:cNvPr id="235" name="To refer to values in another table the primary key (id) of that foreign row is stored instead of the entire value."/>
          <p:cNvSpPr txBox="1"/>
          <p:nvPr/>
        </p:nvSpPr>
        <p:spPr>
          <a:xfrm>
            <a:off x="1759051" y="5779206"/>
            <a:ext cx="21193559" cy="34278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pPr>
            <a:r>
              <a:t>To refer to values in another table the </a:t>
            </a:r>
            <a:r>
              <a:rPr>
                <a:solidFill>
                  <a:srgbClr val="9437FF"/>
                </a:solidFill>
              </a:rPr>
              <a:t>primary key </a:t>
            </a:r>
            <a:r>
              <a:t>(id) of that </a:t>
            </a:r>
            <a:r>
              <a:rPr>
                <a:solidFill>
                  <a:srgbClr val="5E5E5E"/>
                </a:solidFill>
              </a:rPr>
              <a:t>foreign row</a:t>
            </a:r>
            <a:r>
              <a:t> is stored instead of the entire value.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5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37" name="Table"/>
          <p:cNvGraphicFramePr/>
          <p:nvPr/>
        </p:nvGraphicFramePr>
        <p:xfrm>
          <a:off x="1018129" y="3281143"/>
          <a:ext cx="14768002" cy="8423078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1248602"/>
                <a:gridCol w="1640567"/>
                <a:gridCol w="5716503"/>
                <a:gridCol w="4422268"/>
                <a:gridCol w="1727359"/>
              </a:tblGrid>
              <a:tr h="16820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year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album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artist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genreId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1967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Sgt. Pepper's Lonely Hearts Club Band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The Beatles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1975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Born to Run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Bruce Springsteen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1971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What's Going On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Marvin Gaye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1990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The Complete Recordings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Robert Johnson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238" name="Albums"/>
          <p:cNvSpPr txBox="1"/>
          <p:nvPr/>
        </p:nvSpPr>
        <p:spPr>
          <a:xfrm>
            <a:off x="1081205" y="902261"/>
            <a:ext cx="3298242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Albums</a:t>
            </a:r>
          </a:p>
        </p:txBody>
      </p:sp>
      <p:graphicFrame>
        <p:nvGraphicFramePr>
          <p:cNvPr id="239" name="Table"/>
          <p:cNvGraphicFramePr/>
          <p:nvPr/>
        </p:nvGraphicFramePr>
        <p:xfrm>
          <a:off x="19093812" y="3281143"/>
          <a:ext cx="4108565" cy="8423078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1253372"/>
                <a:gridCol w="2842490"/>
              </a:tblGrid>
              <a:tr h="16820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genre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Blues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Funk / Soul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Pop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Rock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240" name="Genres"/>
          <p:cNvSpPr txBox="1"/>
          <p:nvPr/>
        </p:nvSpPr>
        <p:spPr>
          <a:xfrm>
            <a:off x="19039882" y="902261"/>
            <a:ext cx="3129992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Genres</a:t>
            </a:r>
          </a:p>
        </p:txBody>
      </p:sp>
      <p:sp>
        <p:nvSpPr>
          <p:cNvPr id="241" name="Rectangle"/>
          <p:cNvSpPr/>
          <p:nvPr/>
        </p:nvSpPr>
        <p:spPr>
          <a:xfrm>
            <a:off x="14461906" y="5345865"/>
            <a:ext cx="932884" cy="845865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42" name="Rectangle"/>
          <p:cNvSpPr/>
          <p:nvPr/>
        </p:nvSpPr>
        <p:spPr>
          <a:xfrm>
            <a:off x="19070964" y="10014669"/>
            <a:ext cx="4141561" cy="1656221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43" name="Rectangle"/>
          <p:cNvSpPr/>
          <p:nvPr/>
        </p:nvSpPr>
        <p:spPr>
          <a:xfrm>
            <a:off x="14065823" y="4990326"/>
            <a:ext cx="1725050" cy="1656222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cxnSp>
        <p:nvCxnSpPr>
          <p:cNvPr id="244" name="Connection Line"/>
          <p:cNvCxnSpPr>
            <a:stCxn id="241" idx="0"/>
            <a:endCxn id="242" idx="0"/>
          </p:cNvCxnSpPr>
          <p:nvPr/>
        </p:nvCxnSpPr>
        <p:spPr>
          <a:xfrm>
            <a:off x="14922500" y="5765800"/>
            <a:ext cx="6223000" cy="5080000"/>
          </a:xfrm>
          <a:prstGeom prst="bentConnector3">
            <a:avLst>
              <a:gd name="adj1" fmla="val 48571"/>
            </a:avLst>
          </a:prstGeom>
          <a:ln w="50800">
            <a:solidFill>
              <a:srgbClr val="000000"/>
            </a:solidFill>
            <a:miter lim="400000"/>
            <a:headEnd type="oval"/>
            <a:tailEnd type="arrow"/>
          </a:ln>
        </p:spPr>
      </p:cxn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8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8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800"/>
                            </p:stCondLst>
                            <p:childTnLst>
                              <p:par>
                                <p:cTn id="13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8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4" grpId="2"/>
      <p:bldP build="whole" bldLvl="1" animBg="1" rev="0" advAuto="0" spid="242" grpId="3"/>
      <p:bldP build="whole" bldLvl="1" animBg="1" rev="0" advAuto="0" spid="243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About Relationshi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About Relationships</a:t>
            </a:r>
          </a:p>
        </p:txBody>
      </p:sp>
      <p:sp>
        <p:nvSpPr>
          <p:cNvPr id="247" name="Rows in one table can be connected to row(s) in other tables via relationships"/>
          <p:cNvSpPr txBox="1"/>
          <p:nvPr/>
        </p:nvSpPr>
        <p:spPr>
          <a:xfrm>
            <a:off x="1759051" y="2878342"/>
            <a:ext cx="21193559" cy="23102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pPr>
            <a:r>
              <a:t>Rows in one table can be connected to row(s) in other tables via </a:t>
            </a:r>
            <a:r>
              <a:rPr>
                <a:solidFill>
                  <a:srgbClr val="9437FF"/>
                </a:solidFill>
              </a:rPr>
              <a:t>relationships</a:t>
            </a:r>
          </a:p>
        </p:txBody>
      </p:sp>
      <p:sp>
        <p:nvSpPr>
          <p:cNvPr id="248" name="To refer to values in another table the primary key (id) of that foreign row is stored instead of the entire value."/>
          <p:cNvSpPr txBox="1"/>
          <p:nvPr/>
        </p:nvSpPr>
        <p:spPr>
          <a:xfrm>
            <a:off x="1759051" y="5779206"/>
            <a:ext cx="21193559" cy="34278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pPr>
            <a:r>
              <a:t>To refer to values in another table the </a:t>
            </a:r>
            <a:r>
              <a:rPr>
                <a:solidFill>
                  <a:srgbClr val="9437FF"/>
                </a:solidFill>
              </a:rPr>
              <a:t>primary key </a:t>
            </a:r>
            <a:r>
              <a:t>(id) of that </a:t>
            </a:r>
            <a:r>
              <a:rPr>
                <a:solidFill>
                  <a:srgbClr val="5E5E5E"/>
                </a:solidFill>
              </a:rPr>
              <a:t>foreign row</a:t>
            </a:r>
            <a:r>
              <a:t> is stored instead of the entire value.</a:t>
            </a:r>
          </a:p>
        </p:txBody>
      </p:sp>
      <p:sp>
        <p:nvSpPr>
          <p:cNvPr id="249" name="This id is called a foreign key as it references another (a foreign) table"/>
          <p:cNvSpPr txBox="1"/>
          <p:nvPr/>
        </p:nvSpPr>
        <p:spPr>
          <a:xfrm>
            <a:off x="1418028" y="9626989"/>
            <a:ext cx="21193558" cy="23102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pPr>
            <a:r>
              <a:t>This id is called a </a:t>
            </a:r>
            <a:r>
              <a:rPr>
                <a:solidFill>
                  <a:srgbClr val="9437FF"/>
                </a:solidFill>
              </a:rPr>
              <a:t>foreign key </a:t>
            </a:r>
            <a:r>
              <a:t>as it references another (a </a:t>
            </a:r>
            <a:r>
              <a:rPr>
                <a:solidFill>
                  <a:srgbClr val="5E5E5E"/>
                </a:solidFill>
              </a:rPr>
              <a:t>foreign</a:t>
            </a:r>
            <a:r>
              <a:t>) table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8" grpId="1"/>
      <p:bldP build="whole" bldLvl="1" animBg="1" rev="0" advAuto="0" spid="249" grpId="2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1" name="Table"/>
          <p:cNvGraphicFramePr/>
          <p:nvPr/>
        </p:nvGraphicFramePr>
        <p:xfrm>
          <a:off x="1018129" y="4310794"/>
          <a:ext cx="14768002" cy="8423078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1248602"/>
                <a:gridCol w="1640567"/>
                <a:gridCol w="5716503"/>
                <a:gridCol w="4422268"/>
                <a:gridCol w="1727359"/>
              </a:tblGrid>
              <a:tr h="16820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year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album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artist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genreId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1967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Sgt. Pepper's Lonely Hearts Club Band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The Beatles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1975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Born to Run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Bruce Springsteen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1971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What's Going On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Marvin Gaye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1990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The Complete Recordings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Robert Johnson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252" name="Albums"/>
          <p:cNvSpPr txBox="1"/>
          <p:nvPr/>
        </p:nvSpPr>
        <p:spPr>
          <a:xfrm>
            <a:off x="1081205" y="902261"/>
            <a:ext cx="3298242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Albums</a:t>
            </a:r>
          </a:p>
        </p:txBody>
      </p:sp>
      <p:graphicFrame>
        <p:nvGraphicFramePr>
          <p:cNvPr id="253" name="Table"/>
          <p:cNvGraphicFramePr/>
          <p:nvPr/>
        </p:nvGraphicFramePr>
        <p:xfrm>
          <a:off x="19093812" y="4421268"/>
          <a:ext cx="4108565" cy="8423077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1253372"/>
                <a:gridCol w="2842490"/>
              </a:tblGrid>
              <a:tr h="16820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genre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Blues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Funk / Soul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Pop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Rock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254" name="Genres"/>
          <p:cNvSpPr txBox="1"/>
          <p:nvPr/>
        </p:nvSpPr>
        <p:spPr>
          <a:xfrm>
            <a:off x="19039882" y="902261"/>
            <a:ext cx="3129992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Genres</a:t>
            </a:r>
          </a:p>
        </p:txBody>
      </p:sp>
      <p:sp>
        <p:nvSpPr>
          <p:cNvPr id="255" name="Rectangle"/>
          <p:cNvSpPr/>
          <p:nvPr/>
        </p:nvSpPr>
        <p:spPr>
          <a:xfrm>
            <a:off x="19070964" y="4438737"/>
            <a:ext cx="1319163" cy="8359578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56" name="Rectangle"/>
          <p:cNvSpPr/>
          <p:nvPr/>
        </p:nvSpPr>
        <p:spPr>
          <a:xfrm>
            <a:off x="14065823" y="4333869"/>
            <a:ext cx="1725050" cy="8359577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pSp>
        <p:nvGrpSpPr>
          <p:cNvPr id="259" name="Group"/>
          <p:cNvGrpSpPr/>
          <p:nvPr/>
        </p:nvGrpSpPr>
        <p:grpSpPr>
          <a:xfrm>
            <a:off x="13567263" y="2155295"/>
            <a:ext cx="2722170" cy="2025370"/>
            <a:chOff x="-7025093" y="-144944"/>
            <a:chExt cx="2722168" cy="2025369"/>
          </a:xfrm>
        </p:grpSpPr>
        <p:sp>
          <p:nvSpPr>
            <p:cNvPr id="257" name="Foreign Key"/>
            <p:cNvSpPr txBox="1"/>
            <p:nvPr/>
          </p:nvSpPr>
          <p:spPr>
            <a:xfrm>
              <a:off x="-7025094" y="-144945"/>
              <a:ext cx="2722170" cy="6471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Foreign Key</a:t>
              </a:r>
            </a:p>
          </p:txBody>
        </p:sp>
        <p:sp>
          <p:nvSpPr>
            <p:cNvPr id="258" name="Arrow"/>
            <p:cNvSpPr/>
            <p:nvPr/>
          </p:nvSpPr>
          <p:spPr>
            <a:xfrm rot="5400000">
              <a:off x="-6308088" y="794425"/>
              <a:ext cx="1288158" cy="883841"/>
            </a:xfrm>
            <a:prstGeom prst="rightArrow">
              <a:avLst>
                <a:gd name="adj1" fmla="val 32000"/>
                <a:gd name="adj2" fmla="val 84569"/>
              </a:avLst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grpSp>
        <p:nvGrpSpPr>
          <p:cNvPr id="262" name="Group"/>
          <p:cNvGrpSpPr/>
          <p:nvPr/>
        </p:nvGrpSpPr>
        <p:grpSpPr>
          <a:xfrm>
            <a:off x="18348659" y="2323272"/>
            <a:ext cx="2763775" cy="2025370"/>
            <a:chOff x="-7045896" y="-144944"/>
            <a:chExt cx="2763773" cy="2025369"/>
          </a:xfrm>
        </p:grpSpPr>
        <p:sp>
          <p:nvSpPr>
            <p:cNvPr id="260" name="Primary Key"/>
            <p:cNvSpPr txBox="1"/>
            <p:nvPr/>
          </p:nvSpPr>
          <p:spPr>
            <a:xfrm>
              <a:off x="-7045897" y="-144945"/>
              <a:ext cx="2763775" cy="6471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Primary Key</a:t>
              </a:r>
            </a:p>
          </p:txBody>
        </p:sp>
        <p:sp>
          <p:nvSpPr>
            <p:cNvPr id="261" name="Arrow"/>
            <p:cNvSpPr/>
            <p:nvPr/>
          </p:nvSpPr>
          <p:spPr>
            <a:xfrm rot="5400000">
              <a:off x="-6308088" y="794425"/>
              <a:ext cx="1288158" cy="883841"/>
            </a:xfrm>
            <a:prstGeom prst="rightArrow">
              <a:avLst>
                <a:gd name="adj1" fmla="val 32000"/>
                <a:gd name="adj2" fmla="val 84569"/>
              </a:avLst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263" name="Rectangle"/>
          <p:cNvSpPr/>
          <p:nvPr/>
        </p:nvSpPr>
        <p:spPr>
          <a:xfrm>
            <a:off x="14461906" y="6438065"/>
            <a:ext cx="932884" cy="845865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64" name="Rectangle"/>
          <p:cNvSpPr/>
          <p:nvPr/>
        </p:nvSpPr>
        <p:spPr>
          <a:xfrm>
            <a:off x="19070964" y="11106869"/>
            <a:ext cx="4141561" cy="165622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cxnSp>
        <p:nvCxnSpPr>
          <p:cNvPr id="265" name="Connection Line"/>
          <p:cNvCxnSpPr>
            <a:stCxn id="263" idx="0"/>
            <a:endCxn id="264" idx="0"/>
          </p:cNvCxnSpPr>
          <p:nvPr/>
        </p:nvCxnSpPr>
        <p:spPr>
          <a:xfrm>
            <a:off x="14922500" y="6858000"/>
            <a:ext cx="6223000" cy="5080000"/>
          </a:xfrm>
          <a:prstGeom prst="bentConnector3">
            <a:avLst>
              <a:gd name="adj1" fmla="val 48571"/>
            </a:avLst>
          </a:prstGeom>
          <a:ln w="50800">
            <a:solidFill>
              <a:srgbClr val="000000"/>
            </a:solidFill>
            <a:miter lim="400000"/>
            <a:headEnd type="oval"/>
            <a:tailEnd type="arrow"/>
          </a:ln>
        </p:spPr>
      </p:cxnSp>
      <p:sp>
        <p:nvSpPr>
          <p:cNvPr id="266" name="Rectangle"/>
          <p:cNvSpPr/>
          <p:nvPr/>
        </p:nvSpPr>
        <p:spPr>
          <a:xfrm>
            <a:off x="14461906" y="9771022"/>
            <a:ext cx="932884" cy="845866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67" name="Rectangle"/>
          <p:cNvSpPr/>
          <p:nvPr/>
        </p:nvSpPr>
        <p:spPr>
          <a:xfrm>
            <a:off x="19127761" y="7770498"/>
            <a:ext cx="4141561" cy="1656222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cxnSp>
        <p:nvCxnSpPr>
          <p:cNvPr id="268" name="Connection Line"/>
          <p:cNvCxnSpPr>
            <a:stCxn id="266" idx="0"/>
            <a:endCxn id="267" idx="0"/>
          </p:cNvCxnSpPr>
          <p:nvPr/>
        </p:nvCxnSpPr>
        <p:spPr>
          <a:xfrm flipV="1">
            <a:off x="14922500" y="8597900"/>
            <a:ext cx="6273800" cy="1600200"/>
          </a:xfrm>
          <a:prstGeom prst="bentConnector3">
            <a:avLst>
              <a:gd name="adj1" fmla="val 28340"/>
            </a:avLst>
          </a:prstGeom>
          <a:ln w="50800">
            <a:solidFill>
              <a:srgbClr val="000000"/>
            </a:solidFill>
            <a:miter lim="400000"/>
            <a:headEnd type="oval"/>
            <a:tailEnd type="arrow"/>
          </a:ln>
        </p:spPr>
      </p:cxn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00"/>
                            </p:stCondLst>
                            <p:childTnLst>
                              <p:par>
                                <p:cTn id="10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8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00"/>
                            </p:stCondLst>
                            <p:childTnLst>
                              <p:par>
                                <p:cTn id="20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2" dur="8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click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2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2" grpId="1"/>
      <p:bldP build="whole" bldLvl="1" animBg="1" rev="0" advAuto="0" spid="268" grpId="6"/>
      <p:bldP build="whole" bldLvl="1" animBg="1" rev="0" advAuto="0" spid="259" grpId="3"/>
      <p:bldP build="whole" bldLvl="1" animBg="1" rev="0" advAuto="0" spid="255" grpId="2"/>
      <p:bldP build="whole" bldLvl="1" animBg="1" rev="0" advAuto="0" spid="256" grpId="4"/>
      <p:bldP build="whole" bldLvl="1" animBg="1" rev="0" advAuto="0" spid="265" grpId="5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Types of Relationshi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Types of Relationships</a:t>
            </a:r>
          </a:p>
        </p:txBody>
      </p:sp>
      <p:sp>
        <p:nvSpPr>
          <p:cNvPr id="271" name="Complex relationships are built using this approach"/>
          <p:cNvSpPr txBox="1"/>
          <p:nvPr/>
        </p:nvSpPr>
        <p:spPr>
          <a:xfrm>
            <a:off x="1759051" y="2878342"/>
            <a:ext cx="21528671" cy="23102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Complex relationships are built using this approach</a:t>
            </a:r>
          </a:p>
        </p:txBody>
      </p:sp>
      <p:sp>
        <p:nvSpPr>
          <p:cNvPr id="272" name="One to Many"/>
          <p:cNvSpPr txBox="1"/>
          <p:nvPr/>
        </p:nvSpPr>
        <p:spPr>
          <a:xfrm>
            <a:off x="1886051" y="6261661"/>
            <a:ext cx="10180659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One to Many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1" grpId="1"/>
      <p:bldP build="whole" bldLvl="1" animBg="1" rev="0" advAuto="0" spid="272" grpId="2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One to Many"/>
          <p:cNvSpPr txBox="1"/>
          <p:nvPr>
            <p:ph type="ctrTitle"/>
          </p:nvPr>
        </p:nvSpPr>
        <p:spPr>
          <a:xfrm>
            <a:off x="1611799" y="1372725"/>
            <a:ext cx="20828001" cy="2004109"/>
          </a:xfrm>
          <a:prstGeom prst="rect">
            <a:avLst/>
          </a:prstGeom>
        </p:spPr>
        <p:txBody>
          <a:bodyPr anchor="t"/>
          <a:lstStyle/>
          <a:p>
            <a:pPr/>
            <a:r>
              <a:t>One to Many</a:t>
            </a:r>
          </a:p>
        </p:txBody>
      </p:sp>
      <p:sp>
        <p:nvSpPr>
          <p:cNvPr id="275" name="CUSTOMER"/>
          <p:cNvSpPr/>
          <p:nvPr/>
        </p:nvSpPr>
        <p:spPr>
          <a:xfrm>
            <a:off x="2890826" y="6389200"/>
            <a:ext cx="5777357" cy="1270001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CUSTOMER</a:t>
            </a:r>
          </a:p>
        </p:txBody>
      </p:sp>
      <p:sp>
        <p:nvSpPr>
          <p:cNvPr id="276" name="ORDER 1"/>
          <p:cNvSpPr/>
          <p:nvPr/>
        </p:nvSpPr>
        <p:spPr>
          <a:xfrm>
            <a:off x="13820864" y="4596608"/>
            <a:ext cx="5777358" cy="1270001"/>
          </a:xfrm>
          <a:prstGeom prst="roundRect">
            <a:avLst>
              <a:gd name="adj" fmla="val 1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ORDER 1</a:t>
            </a:r>
          </a:p>
        </p:txBody>
      </p:sp>
      <p:sp>
        <p:nvSpPr>
          <p:cNvPr id="277" name="ORDER 2"/>
          <p:cNvSpPr/>
          <p:nvPr/>
        </p:nvSpPr>
        <p:spPr>
          <a:xfrm>
            <a:off x="13820864" y="6389200"/>
            <a:ext cx="5777358" cy="1270001"/>
          </a:xfrm>
          <a:prstGeom prst="roundRect">
            <a:avLst>
              <a:gd name="adj" fmla="val 1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ORDER 2</a:t>
            </a:r>
          </a:p>
        </p:txBody>
      </p:sp>
      <p:sp>
        <p:nvSpPr>
          <p:cNvPr id="278" name="ORDER 3"/>
          <p:cNvSpPr/>
          <p:nvPr/>
        </p:nvSpPr>
        <p:spPr>
          <a:xfrm>
            <a:off x="13820864" y="8181792"/>
            <a:ext cx="5777358" cy="1270001"/>
          </a:xfrm>
          <a:prstGeom prst="roundRect">
            <a:avLst>
              <a:gd name="adj" fmla="val 1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ORDER 3</a:t>
            </a:r>
          </a:p>
        </p:txBody>
      </p:sp>
      <p:cxnSp>
        <p:nvCxnSpPr>
          <p:cNvPr id="279" name="Connection Line"/>
          <p:cNvCxnSpPr>
            <a:stCxn id="275" idx="0"/>
            <a:endCxn id="277" idx="0"/>
          </p:cNvCxnSpPr>
          <p:nvPr/>
        </p:nvCxnSpPr>
        <p:spPr>
          <a:xfrm>
            <a:off x="5778500" y="7023100"/>
            <a:ext cx="10934700" cy="12700"/>
          </a:xfrm>
          <a:prstGeom prst="bentConnector2">
            <a:avLst/>
          </a:prstGeom>
          <a:ln w="63500">
            <a:solidFill>
              <a:srgbClr val="000000"/>
            </a:solidFill>
            <a:miter lim="400000"/>
            <a:tailEnd type="stealth"/>
          </a:ln>
        </p:spPr>
      </p:cxnSp>
      <p:cxnSp>
        <p:nvCxnSpPr>
          <p:cNvPr id="280" name="Connection Line"/>
          <p:cNvCxnSpPr>
            <a:stCxn id="275" idx="0"/>
            <a:endCxn id="278" idx="0"/>
          </p:cNvCxnSpPr>
          <p:nvPr/>
        </p:nvCxnSpPr>
        <p:spPr>
          <a:xfrm>
            <a:off x="5778500" y="7023100"/>
            <a:ext cx="10934700" cy="1790700"/>
          </a:xfrm>
          <a:prstGeom prst="bentConnector3">
            <a:avLst>
              <a:gd name="adj1" fmla="val 45760"/>
            </a:avLst>
          </a:prstGeom>
          <a:ln w="63500">
            <a:solidFill>
              <a:srgbClr val="000000"/>
            </a:solidFill>
            <a:miter lim="400000"/>
            <a:headEnd type="triangle" len="sm"/>
            <a:tailEnd type="stealth"/>
          </a:ln>
        </p:spPr>
      </p:cxnSp>
      <p:cxnSp>
        <p:nvCxnSpPr>
          <p:cNvPr id="281" name="Connection Line"/>
          <p:cNvCxnSpPr>
            <a:stCxn id="275" idx="0"/>
            <a:endCxn id="276" idx="0"/>
          </p:cNvCxnSpPr>
          <p:nvPr/>
        </p:nvCxnSpPr>
        <p:spPr>
          <a:xfrm flipV="1">
            <a:off x="5778500" y="5232400"/>
            <a:ext cx="10934700" cy="1790700"/>
          </a:xfrm>
          <a:prstGeom prst="bentConnector3">
            <a:avLst>
              <a:gd name="adj1" fmla="val 45760"/>
            </a:avLst>
          </a:prstGeom>
          <a:ln w="63500">
            <a:solidFill>
              <a:srgbClr val="000000"/>
            </a:solidFill>
            <a:miter lim="400000"/>
            <a:tailEnd type="stealth"/>
          </a:ln>
        </p:spPr>
      </p:cxn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afterEffect" presetSubtype="0" presetID="1" grpId="3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Class="entr" nodeType="afterEffect" presetSubtype="0" presetID="1" grpId="4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1"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10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9"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75" grpId="1"/>
      <p:bldP build="whole" bldLvl="1" animBg="1" rev="0" advAuto="0" spid="277" grpId="3"/>
      <p:bldP build="whole" bldLvl="1" animBg="1" rev="0" advAuto="0" spid="278" grpId="4"/>
      <p:bldP build="whole" bldLvl="1" animBg="1" rev="0" advAuto="0" spid="280" grpId="7"/>
      <p:bldP build="whole" bldLvl="1" animBg="1" rev="0" advAuto="0" spid="281" grpId="6"/>
      <p:bldP build="whole" bldLvl="1" animBg="1" rev="0" advAuto="0" spid="276" grpId="2"/>
      <p:bldP build="whole" bldLvl="1" animBg="1" rev="0" advAuto="0" spid="279" grpId="5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3" name="Table"/>
          <p:cNvGraphicFramePr/>
          <p:nvPr/>
        </p:nvGraphicFramePr>
        <p:xfrm>
          <a:off x="1018129" y="3281143"/>
          <a:ext cx="14768002" cy="8423078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2119479"/>
                <a:gridCol w="9703660"/>
                <a:gridCol w="2932162"/>
              </a:tblGrid>
              <a:tr h="16820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Name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more fields… 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John Doe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284" name="Customer"/>
          <p:cNvSpPr txBox="1"/>
          <p:nvPr/>
        </p:nvSpPr>
        <p:spPr>
          <a:xfrm>
            <a:off x="1081205" y="902261"/>
            <a:ext cx="4246475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Customer</a:t>
            </a:r>
          </a:p>
        </p:txBody>
      </p:sp>
      <p:graphicFrame>
        <p:nvGraphicFramePr>
          <p:cNvPr id="285" name="Table"/>
          <p:cNvGraphicFramePr/>
          <p:nvPr/>
        </p:nvGraphicFramePr>
        <p:xfrm>
          <a:off x="19093812" y="3281143"/>
          <a:ext cx="4108565" cy="8423078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1253372"/>
                <a:gridCol w="2842490"/>
              </a:tblGrid>
              <a:tr h="16820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customerId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123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124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99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125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126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286" name="Order"/>
          <p:cNvSpPr txBox="1"/>
          <p:nvPr/>
        </p:nvSpPr>
        <p:spPr>
          <a:xfrm>
            <a:off x="19039882" y="902261"/>
            <a:ext cx="2503628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Order</a:t>
            </a:r>
          </a:p>
        </p:txBody>
      </p:sp>
      <p:sp>
        <p:nvSpPr>
          <p:cNvPr id="287" name="Rectangle"/>
          <p:cNvSpPr/>
          <p:nvPr/>
        </p:nvSpPr>
        <p:spPr>
          <a:xfrm>
            <a:off x="19070964" y="10014669"/>
            <a:ext cx="4141561" cy="1656221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88" name="Rectangle"/>
          <p:cNvSpPr/>
          <p:nvPr/>
        </p:nvSpPr>
        <p:spPr>
          <a:xfrm>
            <a:off x="1000686" y="4990326"/>
            <a:ext cx="14704502" cy="1656222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cxnSp>
        <p:nvCxnSpPr>
          <p:cNvPr id="289" name="Connection Line"/>
          <p:cNvCxnSpPr>
            <a:stCxn id="288" idx="0"/>
            <a:endCxn id="291" idx="0"/>
          </p:cNvCxnSpPr>
          <p:nvPr/>
        </p:nvCxnSpPr>
        <p:spPr>
          <a:xfrm>
            <a:off x="8356600" y="5816600"/>
            <a:ext cx="12788900" cy="12700"/>
          </a:xfrm>
          <a:prstGeom prst="bentConnector2">
            <a:avLst/>
          </a:prstGeom>
          <a:ln w="63500">
            <a:solidFill>
              <a:srgbClr val="000000"/>
            </a:solidFill>
            <a:miter lim="400000"/>
            <a:headEnd type="triangle" len="sm"/>
            <a:tailEnd type="stealth"/>
          </a:ln>
        </p:spPr>
      </p:cxnSp>
      <p:sp>
        <p:nvSpPr>
          <p:cNvPr id="290" name="Rectangle"/>
          <p:cNvSpPr/>
          <p:nvPr/>
        </p:nvSpPr>
        <p:spPr>
          <a:xfrm>
            <a:off x="19070964" y="8360948"/>
            <a:ext cx="4141561" cy="1656222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91" name="Rectangle"/>
          <p:cNvSpPr/>
          <p:nvPr/>
        </p:nvSpPr>
        <p:spPr>
          <a:xfrm>
            <a:off x="19070964" y="4990326"/>
            <a:ext cx="4141561" cy="1656222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cxnSp>
        <p:nvCxnSpPr>
          <p:cNvPr id="292" name="Connection Line"/>
          <p:cNvCxnSpPr>
            <a:stCxn id="288" idx="0"/>
            <a:endCxn id="290" idx="0"/>
          </p:cNvCxnSpPr>
          <p:nvPr/>
        </p:nvCxnSpPr>
        <p:spPr>
          <a:xfrm>
            <a:off x="8356600" y="5816600"/>
            <a:ext cx="12788900" cy="3378200"/>
          </a:xfrm>
          <a:prstGeom prst="bentConnector3">
            <a:avLst>
              <a:gd name="adj1" fmla="val 71499"/>
            </a:avLst>
          </a:prstGeom>
          <a:ln w="63500">
            <a:solidFill>
              <a:srgbClr val="000000"/>
            </a:solidFill>
            <a:miter lim="400000"/>
            <a:headEnd type="triangle" len="sm"/>
            <a:tailEnd type="stealth"/>
          </a:ln>
        </p:spPr>
      </p:cxnSp>
      <p:cxnSp>
        <p:nvCxnSpPr>
          <p:cNvPr id="293" name="Connection Line"/>
          <p:cNvCxnSpPr>
            <a:stCxn id="288" idx="0"/>
            <a:endCxn id="287" idx="0"/>
          </p:cNvCxnSpPr>
          <p:nvPr/>
        </p:nvCxnSpPr>
        <p:spPr>
          <a:xfrm>
            <a:off x="8356600" y="5816600"/>
            <a:ext cx="12788900" cy="5029200"/>
          </a:xfrm>
          <a:prstGeom prst="bentConnector3">
            <a:avLst>
              <a:gd name="adj1" fmla="val 65243"/>
            </a:avLst>
          </a:prstGeom>
          <a:ln w="63500">
            <a:solidFill>
              <a:srgbClr val="000000"/>
            </a:solidFill>
            <a:miter lim="400000"/>
            <a:headEnd type="triangle" len="sm"/>
            <a:tailEnd type="stealth"/>
          </a:ln>
        </p:spPr>
      </p:cxn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8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8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1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800"/>
                            </p:stCondLst>
                            <p:childTnLst>
                              <p:par>
                                <p:cTn id="13" presetClass="entr" nodeType="afterEffect" presetID="9" grpId="3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8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800"/>
                            </p:stCondLst>
                            <p:childTnLst>
                              <p:par>
                                <p:cTn id="17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"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800"/>
                            </p:stCondLst>
                            <p:childTnLst>
                              <p:par>
                                <p:cTn id="21" presetClass="entr" nodeType="afterEffect" presetID="9" grpId="5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" dur="8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800"/>
                            </p:stCondLst>
                            <p:childTnLst>
                              <p:par>
                                <p:cTn id="25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800"/>
                            </p:stCondLst>
                            <p:childTnLst>
                              <p:par>
                                <p:cTn id="29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1" dur="8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92" grpId="4"/>
      <p:bldP build="whole" bldLvl="1" animBg="1" rev="0" advAuto="0" spid="291" grpId="3"/>
      <p:bldP build="whole" bldLvl="1" animBg="1" rev="0" advAuto="0" spid="288" grpId="1"/>
      <p:bldP build="whole" bldLvl="1" animBg="1" rev="0" advAuto="0" spid="289" grpId="2"/>
      <p:bldP build="whole" bldLvl="1" animBg="1" rev="0" advAuto="0" spid="290" grpId="5"/>
      <p:bldP build="whole" bldLvl="1" animBg="1" rev="0" advAuto="0" spid="293" grpId="6"/>
      <p:bldP build="whole" bldLvl="1" animBg="1" rev="0" advAuto="0" spid="287" grpId="7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Types of Relationshi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Types of Relationships</a:t>
            </a:r>
          </a:p>
        </p:txBody>
      </p:sp>
      <p:sp>
        <p:nvSpPr>
          <p:cNvPr id="296" name="Complex relationships are built using this approach"/>
          <p:cNvSpPr txBox="1"/>
          <p:nvPr/>
        </p:nvSpPr>
        <p:spPr>
          <a:xfrm>
            <a:off x="1759051" y="2878342"/>
            <a:ext cx="21528671" cy="23102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Complex relationships are built using this approach</a:t>
            </a:r>
          </a:p>
        </p:txBody>
      </p:sp>
      <p:sp>
        <p:nvSpPr>
          <p:cNvPr id="297" name="One to Many"/>
          <p:cNvSpPr txBox="1"/>
          <p:nvPr/>
        </p:nvSpPr>
        <p:spPr>
          <a:xfrm>
            <a:off x="1886051" y="6261661"/>
            <a:ext cx="10180659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One to Many</a:t>
            </a:r>
          </a:p>
        </p:txBody>
      </p:sp>
      <p:sp>
        <p:nvSpPr>
          <p:cNvPr id="298" name="Many to One"/>
          <p:cNvSpPr txBox="1"/>
          <p:nvPr/>
        </p:nvSpPr>
        <p:spPr>
          <a:xfrm>
            <a:off x="13187691" y="6261661"/>
            <a:ext cx="6223312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Many to One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98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Many to One"/>
          <p:cNvSpPr txBox="1"/>
          <p:nvPr>
            <p:ph type="ctrTitle"/>
          </p:nvPr>
        </p:nvSpPr>
        <p:spPr>
          <a:xfrm>
            <a:off x="1611799" y="1372725"/>
            <a:ext cx="20828001" cy="2004109"/>
          </a:xfrm>
          <a:prstGeom prst="rect">
            <a:avLst/>
          </a:prstGeom>
        </p:spPr>
        <p:txBody>
          <a:bodyPr anchor="t"/>
          <a:lstStyle/>
          <a:p>
            <a:pPr/>
            <a:r>
              <a:t>Many to One</a:t>
            </a:r>
          </a:p>
        </p:txBody>
      </p:sp>
      <p:sp>
        <p:nvSpPr>
          <p:cNvPr id="301" name="CUSTOMER"/>
          <p:cNvSpPr/>
          <p:nvPr/>
        </p:nvSpPr>
        <p:spPr>
          <a:xfrm>
            <a:off x="2890826" y="6389200"/>
            <a:ext cx="5777357" cy="1270001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CUSTOMER</a:t>
            </a:r>
          </a:p>
        </p:txBody>
      </p:sp>
      <p:sp>
        <p:nvSpPr>
          <p:cNvPr id="302" name="ORDER 1"/>
          <p:cNvSpPr/>
          <p:nvPr/>
        </p:nvSpPr>
        <p:spPr>
          <a:xfrm>
            <a:off x="13820864" y="4596608"/>
            <a:ext cx="5777358" cy="1270001"/>
          </a:xfrm>
          <a:prstGeom prst="roundRect">
            <a:avLst>
              <a:gd name="adj" fmla="val 1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ORDER 1</a:t>
            </a:r>
          </a:p>
        </p:txBody>
      </p:sp>
      <p:sp>
        <p:nvSpPr>
          <p:cNvPr id="303" name="ORDER 2"/>
          <p:cNvSpPr/>
          <p:nvPr/>
        </p:nvSpPr>
        <p:spPr>
          <a:xfrm>
            <a:off x="13820864" y="6389200"/>
            <a:ext cx="5777358" cy="1270001"/>
          </a:xfrm>
          <a:prstGeom prst="roundRect">
            <a:avLst>
              <a:gd name="adj" fmla="val 1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ORDER 2</a:t>
            </a:r>
          </a:p>
        </p:txBody>
      </p:sp>
      <p:sp>
        <p:nvSpPr>
          <p:cNvPr id="304" name="ORDER 3"/>
          <p:cNvSpPr/>
          <p:nvPr/>
        </p:nvSpPr>
        <p:spPr>
          <a:xfrm>
            <a:off x="13820864" y="8181792"/>
            <a:ext cx="5777358" cy="1270001"/>
          </a:xfrm>
          <a:prstGeom prst="roundRect">
            <a:avLst>
              <a:gd name="adj" fmla="val 1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ORDER 3</a:t>
            </a:r>
          </a:p>
        </p:txBody>
      </p:sp>
      <p:cxnSp>
        <p:nvCxnSpPr>
          <p:cNvPr id="305" name="Connection Line"/>
          <p:cNvCxnSpPr>
            <a:stCxn id="303" idx="0"/>
            <a:endCxn id="301" idx="0"/>
          </p:cNvCxnSpPr>
          <p:nvPr/>
        </p:nvCxnSpPr>
        <p:spPr>
          <a:xfrm flipH="1">
            <a:off x="5778500" y="7023100"/>
            <a:ext cx="10934700" cy="12700"/>
          </a:xfrm>
          <a:prstGeom prst="bentConnector2">
            <a:avLst/>
          </a:prstGeom>
          <a:ln w="63500">
            <a:solidFill>
              <a:srgbClr val="000000"/>
            </a:solidFill>
            <a:miter lim="400000"/>
            <a:headEnd type="triangle" len="sm"/>
            <a:tailEnd type="stealth"/>
          </a:ln>
        </p:spPr>
      </p:cxnSp>
      <p:cxnSp>
        <p:nvCxnSpPr>
          <p:cNvPr id="306" name="Connection Line"/>
          <p:cNvCxnSpPr>
            <a:stCxn id="304" idx="0"/>
            <a:endCxn id="301" idx="0"/>
          </p:cNvCxnSpPr>
          <p:nvPr/>
        </p:nvCxnSpPr>
        <p:spPr>
          <a:xfrm flipH="1" flipV="1">
            <a:off x="5778500" y="7023100"/>
            <a:ext cx="10934700" cy="1790700"/>
          </a:xfrm>
          <a:prstGeom prst="bentConnector3">
            <a:avLst>
              <a:gd name="adj1" fmla="val 54239"/>
            </a:avLst>
          </a:prstGeom>
          <a:ln w="63500">
            <a:solidFill>
              <a:srgbClr val="000000"/>
            </a:solidFill>
            <a:miter lim="400000"/>
            <a:headEnd type="triangle" len="sm"/>
            <a:tailEnd type="stealth"/>
          </a:ln>
        </p:spPr>
      </p:cxnSp>
      <p:cxnSp>
        <p:nvCxnSpPr>
          <p:cNvPr id="307" name="Connection Line"/>
          <p:cNvCxnSpPr>
            <a:stCxn id="302" idx="0"/>
            <a:endCxn id="301" idx="0"/>
          </p:cNvCxnSpPr>
          <p:nvPr/>
        </p:nvCxnSpPr>
        <p:spPr>
          <a:xfrm flipH="1">
            <a:off x="5778500" y="5232400"/>
            <a:ext cx="10934700" cy="1790700"/>
          </a:xfrm>
          <a:prstGeom prst="bentConnector3">
            <a:avLst>
              <a:gd name="adj1" fmla="val 54239"/>
            </a:avLst>
          </a:prstGeom>
          <a:ln w="63500">
            <a:solidFill>
              <a:srgbClr val="000000"/>
            </a:solidFill>
            <a:miter lim="400000"/>
            <a:headEnd type="triangle" len="sm"/>
            <a:tailEnd type="stealth"/>
          </a:ln>
        </p:spPr>
      </p:cxn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Class="entr" nodeType="afterEffect" presetSubtype="0" presetID="1" grpId="3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1" dur="500"/>
                                        <p:tgtEl>
                                          <p:spTgt spid="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9" dur="500"/>
                                        <p:tgtEl>
                                          <p:spTgt spid="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06" grpId="7"/>
      <p:bldP build="whole" bldLvl="1" animBg="1" rev="0" advAuto="0" spid="305" grpId="5"/>
      <p:bldP build="whole" bldLvl="1" animBg="1" rev="0" advAuto="0" spid="307" grpId="6"/>
      <p:bldP build="whole" bldLvl="1" animBg="1" rev="0" advAuto="0" spid="301" grpId="4"/>
      <p:bldP build="whole" bldLvl="1" animBg="1" rev="0" advAuto="0" spid="302" grpId="1"/>
      <p:bldP build="whole" bldLvl="1" animBg="1" rev="0" advAuto="0" spid="304" grpId="3"/>
      <p:bldP build="whole" bldLvl="1" animBg="1" rev="0" advAuto="0" spid="303" grpId="2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09" name="Table"/>
          <p:cNvGraphicFramePr/>
          <p:nvPr/>
        </p:nvGraphicFramePr>
        <p:xfrm>
          <a:off x="1018129" y="3281143"/>
          <a:ext cx="14768002" cy="8423078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2119479"/>
                <a:gridCol w="9703660"/>
                <a:gridCol w="2932162"/>
              </a:tblGrid>
              <a:tr h="16820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Name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more fields… 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John Doe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310" name="Customer"/>
          <p:cNvSpPr txBox="1"/>
          <p:nvPr/>
        </p:nvSpPr>
        <p:spPr>
          <a:xfrm>
            <a:off x="1081205" y="902261"/>
            <a:ext cx="4246475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Customer</a:t>
            </a:r>
          </a:p>
        </p:txBody>
      </p:sp>
      <p:graphicFrame>
        <p:nvGraphicFramePr>
          <p:cNvPr id="311" name="Table"/>
          <p:cNvGraphicFramePr/>
          <p:nvPr/>
        </p:nvGraphicFramePr>
        <p:xfrm>
          <a:off x="19093812" y="3281143"/>
          <a:ext cx="4108565" cy="8423078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1253372"/>
                <a:gridCol w="2842490"/>
              </a:tblGrid>
              <a:tr h="16820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customerId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123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124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99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125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126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312" name="Order"/>
          <p:cNvSpPr txBox="1"/>
          <p:nvPr/>
        </p:nvSpPr>
        <p:spPr>
          <a:xfrm>
            <a:off x="19039882" y="902261"/>
            <a:ext cx="2503628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Order</a:t>
            </a:r>
          </a:p>
        </p:txBody>
      </p:sp>
      <p:sp>
        <p:nvSpPr>
          <p:cNvPr id="313" name="Rectangle"/>
          <p:cNvSpPr/>
          <p:nvPr/>
        </p:nvSpPr>
        <p:spPr>
          <a:xfrm>
            <a:off x="19070964" y="10014669"/>
            <a:ext cx="4141561" cy="1656221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14" name="Rectangle"/>
          <p:cNvSpPr/>
          <p:nvPr/>
        </p:nvSpPr>
        <p:spPr>
          <a:xfrm>
            <a:off x="1022108" y="4990326"/>
            <a:ext cx="14704502" cy="1656222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cxnSp>
        <p:nvCxnSpPr>
          <p:cNvPr id="315" name="Connection Line"/>
          <p:cNvCxnSpPr>
            <a:stCxn id="317" idx="0"/>
            <a:endCxn id="314" idx="0"/>
          </p:cNvCxnSpPr>
          <p:nvPr/>
        </p:nvCxnSpPr>
        <p:spPr>
          <a:xfrm flipH="1">
            <a:off x="8369300" y="5816600"/>
            <a:ext cx="12776200" cy="12700"/>
          </a:xfrm>
          <a:prstGeom prst="bentConnector2">
            <a:avLst/>
          </a:prstGeom>
          <a:ln w="50800">
            <a:solidFill>
              <a:srgbClr val="000000"/>
            </a:solidFill>
            <a:miter lim="400000"/>
            <a:headEnd type="oval"/>
            <a:tailEnd type="arrow"/>
          </a:ln>
        </p:spPr>
      </p:cxnSp>
      <p:sp>
        <p:nvSpPr>
          <p:cNvPr id="316" name="Rectangle"/>
          <p:cNvSpPr/>
          <p:nvPr/>
        </p:nvSpPr>
        <p:spPr>
          <a:xfrm>
            <a:off x="19070964" y="8360948"/>
            <a:ext cx="4141561" cy="1656222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17" name="Rectangle"/>
          <p:cNvSpPr/>
          <p:nvPr/>
        </p:nvSpPr>
        <p:spPr>
          <a:xfrm>
            <a:off x="19070964" y="4990326"/>
            <a:ext cx="4141561" cy="1656222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cxnSp>
        <p:nvCxnSpPr>
          <p:cNvPr id="318" name="Connection Line"/>
          <p:cNvCxnSpPr>
            <a:stCxn id="316" idx="0"/>
            <a:endCxn id="314" idx="0"/>
          </p:cNvCxnSpPr>
          <p:nvPr/>
        </p:nvCxnSpPr>
        <p:spPr>
          <a:xfrm flipH="1" flipV="1">
            <a:off x="8369300" y="5816600"/>
            <a:ext cx="12776200" cy="3378200"/>
          </a:xfrm>
          <a:prstGeom prst="bentConnector3">
            <a:avLst>
              <a:gd name="adj1" fmla="val 31709"/>
            </a:avLst>
          </a:prstGeom>
          <a:ln w="50800">
            <a:solidFill>
              <a:srgbClr val="000000"/>
            </a:solidFill>
            <a:miter lim="400000"/>
            <a:headEnd type="oval"/>
            <a:tailEnd type="arrow"/>
          </a:ln>
        </p:spPr>
      </p:cxnSp>
      <p:cxnSp>
        <p:nvCxnSpPr>
          <p:cNvPr id="319" name="Connection Line"/>
          <p:cNvCxnSpPr>
            <a:stCxn id="313" idx="0"/>
            <a:endCxn id="314" idx="0"/>
          </p:cNvCxnSpPr>
          <p:nvPr/>
        </p:nvCxnSpPr>
        <p:spPr>
          <a:xfrm flipH="1" flipV="1">
            <a:off x="8369300" y="5816600"/>
            <a:ext cx="12776200" cy="5029200"/>
          </a:xfrm>
          <a:prstGeom prst="bentConnector3">
            <a:avLst>
              <a:gd name="adj1" fmla="val 28330"/>
            </a:avLst>
          </a:prstGeom>
          <a:ln w="50800">
            <a:solidFill>
              <a:srgbClr val="000000"/>
            </a:solidFill>
            <a:miter lim="400000"/>
            <a:headEnd type="oval"/>
            <a:tailEnd type="arrow"/>
          </a:ln>
        </p:spPr>
      </p:cxn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8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8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8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600"/>
                            </p:stCondLst>
                            <p:childTnLst>
                              <p:par>
                                <p:cTn id="13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8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400"/>
                            </p:stCondLst>
                            <p:childTnLst>
                              <p:par>
                                <p:cTn id="17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"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400"/>
                            </p:stCondLst>
                            <p:childTnLst>
                              <p:par>
                                <p:cTn id="21" presetClass="entr" nodeType="afterEffect" presetID="9" grpId="5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3" dur="1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Class="entr" nodeType="afterEffect" presetID="9" grpId="6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700"/>
                            </p:stCondLst>
                            <p:childTnLst>
                              <p:par>
                                <p:cTn id="29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1" dur="800"/>
                                        <p:tgtEl>
                                          <p:spTgt spid="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15" grpId="4"/>
      <p:bldP build="whole" bldLvl="1" animBg="1" rev="0" advAuto="0" spid="319" grpId="6"/>
      <p:bldP build="whole" bldLvl="1" animBg="1" rev="0" advAuto="0" spid="316" grpId="2"/>
      <p:bldP build="whole" bldLvl="1" animBg="1" rev="0" advAuto="0" spid="313" grpId="3"/>
      <p:bldP build="whole" bldLvl="1" animBg="1" rev="0" advAuto="0" spid="317" grpId="1"/>
      <p:bldP build="whole" bldLvl="1" animBg="1" rev="0" advAuto="0" spid="314" grpId="7"/>
      <p:bldP build="whole" bldLvl="1" animBg="1" rev="0" advAuto="0" spid="318" grpId="5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Workshop #2"/>
          <p:cNvSpPr txBox="1"/>
          <p:nvPr>
            <p:ph type="title"/>
          </p:nvPr>
        </p:nvSpPr>
        <p:spPr>
          <a:xfrm>
            <a:off x="1522899" y="1139117"/>
            <a:ext cx="21005801" cy="2286001"/>
          </a:xfrm>
          <a:prstGeom prst="rect">
            <a:avLst/>
          </a:prstGeom>
        </p:spPr>
        <p:txBody>
          <a:bodyPr/>
          <a:lstStyle/>
          <a:p>
            <a:pPr/>
            <a:r>
              <a:t>Workshop #2</a:t>
            </a:r>
          </a:p>
        </p:txBody>
      </p:sp>
      <p:sp>
        <p:nvSpPr>
          <p:cNvPr id="137" name="SQL Joins"/>
          <p:cNvSpPr txBox="1"/>
          <p:nvPr/>
        </p:nvSpPr>
        <p:spPr>
          <a:xfrm>
            <a:off x="7935214" y="5034848"/>
            <a:ext cx="8513573" cy="22217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0" sz="140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SQL Joins</a:t>
            </a:r>
          </a:p>
        </p:txBody>
      </p:sp>
      <p:sp>
        <p:nvSpPr>
          <p:cNvPr id="138" name="Working with multiple tables"/>
          <p:cNvSpPr txBox="1"/>
          <p:nvPr/>
        </p:nvSpPr>
        <p:spPr>
          <a:xfrm>
            <a:off x="6164274" y="7401323"/>
            <a:ext cx="12055451" cy="11926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Working with multiple tables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Types of Relationshi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Types of Relationships</a:t>
            </a:r>
          </a:p>
        </p:txBody>
      </p:sp>
      <p:sp>
        <p:nvSpPr>
          <p:cNvPr id="322" name="Complex relationships are built using this approach"/>
          <p:cNvSpPr txBox="1"/>
          <p:nvPr/>
        </p:nvSpPr>
        <p:spPr>
          <a:xfrm>
            <a:off x="1759051" y="2878342"/>
            <a:ext cx="21528671" cy="23102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Complex relationships are built using this approach</a:t>
            </a:r>
          </a:p>
        </p:txBody>
      </p:sp>
      <p:sp>
        <p:nvSpPr>
          <p:cNvPr id="323" name="One to Many"/>
          <p:cNvSpPr txBox="1"/>
          <p:nvPr/>
        </p:nvSpPr>
        <p:spPr>
          <a:xfrm>
            <a:off x="1886051" y="6261661"/>
            <a:ext cx="10180659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One to Many</a:t>
            </a:r>
          </a:p>
        </p:txBody>
      </p:sp>
      <p:sp>
        <p:nvSpPr>
          <p:cNvPr id="324" name="Many to One"/>
          <p:cNvSpPr txBox="1"/>
          <p:nvPr/>
        </p:nvSpPr>
        <p:spPr>
          <a:xfrm>
            <a:off x="13187691" y="6261661"/>
            <a:ext cx="6223312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Many to One</a:t>
            </a:r>
          </a:p>
        </p:txBody>
      </p:sp>
      <p:sp>
        <p:nvSpPr>
          <p:cNvPr id="325" name="Many to Many"/>
          <p:cNvSpPr txBox="1"/>
          <p:nvPr/>
        </p:nvSpPr>
        <p:spPr>
          <a:xfrm>
            <a:off x="1886051" y="9585565"/>
            <a:ext cx="9183177" cy="11926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Many to Many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25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Many to Many"/>
          <p:cNvSpPr txBox="1"/>
          <p:nvPr>
            <p:ph type="ctrTitle"/>
          </p:nvPr>
        </p:nvSpPr>
        <p:spPr>
          <a:xfrm>
            <a:off x="1611799" y="1372725"/>
            <a:ext cx="20828001" cy="2004109"/>
          </a:xfrm>
          <a:prstGeom prst="rect">
            <a:avLst/>
          </a:prstGeom>
        </p:spPr>
        <p:txBody>
          <a:bodyPr anchor="t"/>
          <a:lstStyle/>
          <a:p>
            <a:pPr/>
            <a:r>
              <a:t>Many to Many</a:t>
            </a:r>
          </a:p>
        </p:txBody>
      </p:sp>
      <p:sp>
        <p:nvSpPr>
          <p:cNvPr id="328" name="PHOTO"/>
          <p:cNvSpPr/>
          <p:nvPr/>
        </p:nvSpPr>
        <p:spPr>
          <a:xfrm>
            <a:off x="3667959" y="5212564"/>
            <a:ext cx="5777357" cy="1270001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PHOTO</a:t>
            </a:r>
          </a:p>
        </p:txBody>
      </p:sp>
      <p:sp>
        <p:nvSpPr>
          <p:cNvPr id="329" name="TAG"/>
          <p:cNvSpPr/>
          <p:nvPr/>
        </p:nvSpPr>
        <p:spPr>
          <a:xfrm>
            <a:off x="14597997" y="5212564"/>
            <a:ext cx="5777357" cy="1270001"/>
          </a:xfrm>
          <a:prstGeom prst="roundRect">
            <a:avLst>
              <a:gd name="adj" fmla="val 1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TAG</a:t>
            </a:r>
          </a:p>
        </p:txBody>
      </p:sp>
      <p:cxnSp>
        <p:nvCxnSpPr>
          <p:cNvPr id="330" name="Connection Line"/>
          <p:cNvCxnSpPr>
            <a:stCxn id="331" idx="0"/>
            <a:endCxn id="329" idx="0"/>
          </p:cNvCxnSpPr>
          <p:nvPr/>
        </p:nvCxnSpPr>
        <p:spPr>
          <a:xfrm flipV="1">
            <a:off x="6564922" y="5847564"/>
            <a:ext cx="10921754" cy="2026436"/>
          </a:xfrm>
          <a:prstGeom prst="straightConnector1">
            <a:avLst/>
          </a:prstGeom>
          <a:ln w="63500">
            <a:solidFill>
              <a:srgbClr val="9437FF"/>
            </a:solidFill>
            <a:miter lim="400000"/>
            <a:headEnd type="stealth"/>
            <a:tailEnd type="stealth"/>
          </a:ln>
        </p:spPr>
      </p:cxnSp>
      <p:sp>
        <p:nvSpPr>
          <p:cNvPr id="331" name="PHOTO"/>
          <p:cNvSpPr/>
          <p:nvPr/>
        </p:nvSpPr>
        <p:spPr>
          <a:xfrm>
            <a:off x="3676244" y="7239000"/>
            <a:ext cx="5777357" cy="1270000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PHOTO</a:t>
            </a:r>
          </a:p>
        </p:txBody>
      </p:sp>
      <p:sp>
        <p:nvSpPr>
          <p:cNvPr id="332" name="TAG"/>
          <p:cNvSpPr/>
          <p:nvPr/>
        </p:nvSpPr>
        <p:spPr>
          <a:xfrm>
            <a:off x="14606283" y="7239000"/>
            <a:ext cx="5777357" cy="1270000"/>
          </a:xfrm>
          <a:prstGeom prst="roundRect">
            <a:avLst>
              <a:gd name="adj" fmla="val 1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TAG</a:t>
            </a:r>
          </a:p>
        </p:txBody>
      </p:sp>
      <p:cxnSp>
        <p:nvCxnSpPr>
          <p:cNvPr id="333" name="Connection Line"/>
          <p:cNvCxnSpPr>
            <a:stCxn id="331" idx="0"/>
            <a:endCxn id="332" idx="0"/>
          </p:cNvCxnSpPr>
          <p:nvPr/>
        </p:nvCxnSpPr>
        <p:spPr>
          <a:xfrm>
            <a:off x="6564922" y="7874000"/>
            <a:ext cx="10930040" cy="0"/>
          </a:xfrm>
          <a:prstGeom prst="straightConnector1">
            <a:avLst/>
          </a:prstGeom>
          <a:ln w="63500">
            <a:solidFill>
              <a:srgbClr val="9437FF"/>
            </a:solidFill>
            <a:miter lim="400000"/>
            <a:headEnd type="stealth"/>
            <a:tailEnd type="stealth"/>
          </a:ln>
        </p:spPr>
      </p:cxnSp>
      <p:sp>
        <p:nvSpPr>
          <p:cNvPr id="334" name="PHOTO"/>
          <p:cNvSpPr/>
          <p:nvPr/>
        </p:nvSpPr>
        <p:spPr>
          <a:xfrm>
            <a:off x="3672101" y="9265435"/>
            <a:ext cx="5777358" cy="1270001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PHOTO</a:t>
            </a:r>
          </a:p>
        </p:txBody>
      </p:sp>
      <p:sp>
        <p:nvSpPr>
          <p:cNvPr id="335" name="TAG"/>
          <p:cNvSpPr/>
          <p:nvPr/>
        </p:nvSpPr>
        <p:spPr>
          <a:xfrm>
            <a:off x="14602141" y="9265435"/>
            <a:ext cx="5777357" cy="1270001"/>
          </a:xfrm>
          <a:prstGeom prst="roundRect">
            <a:avLst>
              <a:gd name="adj" fmla="val 1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TAG</a:t>
            </a:r>
          </a:p>
        </p:txBody>
      </p:sp>
      <p:cxnSp>
        <p:nvCxnSpPr>
          <p:cNvPr id="336" name="Connection Line"/>
          <p:cNvCxnSpPr>
            <a:stCxn id="331" idx="0"/>
            <a:endCxn id="335" idx="0"/>
          </p:cNvCxnSpPr>
          <p:nvPr/>
        </p:nvCxnSpPr>
        <p:spPr>
          <a:xfrm>
            <a:off x="6564922" y="7874000"/>
            <a:ext cx="10925898" cy="2026436"/>
          </a:xfrm>
          <a:prstGeom prst="straightConnector1">
            <a:avLst/>
          </a:prstGeom>
          <a:ln w="63500">
            <a:solidFill>
              <a:srgbClr val="9437FF"/>
            </a:solidFill>
            <a:miter lim="400000"/>
            <a:headEnd type="stealth"/>
            <a:tailEnd type="stealth"/>
          </a:ln>
        </p:spPr>
      </p:cxnSp>
      <p:cxnSp>
        <p:nvCxnSpPr>
          <p:cNvPr id="337" name="Connection Line"/>
          <p:cNvCxnSpPr>
            <a:stCxn id="334" idx="0"/>
            <a:endCxn id="332" idx="0"/>
          </p:cNvCxnSpPr>
          <p:nvPr/>
        </p:nvCxnSpPr>
        <p:spPr>
          <a:xfrm flipV="1">
            <a:off x="6560779" y="7874000"/>
            <a:ext cx="10934183" cy="2026436"/>
          </a:xfrm>
          <a:prstGeom prst="straightConnector1">
            <a:avLst/>
          </a:prstGeom>
          <a:ln w="635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  <a:headEnd type="stealth"/>
            <a:tailEnd type="stealth"/>
          </a:ln>
        </p:spPr>
      </p:cxnSp>
      <p:cxnSp>
        <p:nvCxnSpPr>
          <p:cNvPr id="338" name="Connection Line"/>
          <p:cNvCxnSpPr>
            <a:stCxn id="328" idx="0"/>
            <a:endCxn id="332" idx="0"/>
          </p:cNvCxnSpPr>
          <p:nvPr/>
        </p:nvCxnSpPr>
        <p:spPr>
          <a:xfrm>
            <a:off x="6556637" y="5847564"/>
            <a:ext cx="10938325" cy="2026436"/>
          </a:xfrm>
          <a:prstGeom prst="straightConnector1">
            <a:avLst/>
          </a:prstGeom>
          <a:ln w="63500">
            <a:solidFill>
              <a:srgbClr val="FF2600"/>
            </a:solidFill>
            <a:miter lim="400000"/>
            <a:headEnd type="stealth"/>
            <a:tailEnd type="stealth"/>
          </a:ln>
        </p:spPr>
      </p:cxnSp>
      <p:cxnSp>
        <p:nvCxnSpPr>
          <p:cNvPr id="339" name="Connection Line"/>
          <p:cNvCxnSpPr>
            <a:stCxn id="334" idx="0"/>
            <a:endCxn id="335" idx="0"/>
          </p:cNvCxnSpPr>
          <p:nvPr/>
        </p:nvCxnSpPr>
        <p:spPr>
          <a:xfrm>
            <a:off x="6560779" y="9900435"/>
            <a:ext cx="10930041" cy="1"/>
          </a:xfrm>
          <a:prstGeom prst="straightConnector1">
            <a:avLst/>
          </a:prstGeom>
          <a:ln w="63500">
            <a:solidFill>
              <a:schemeClr val="accent4">
                <a:hueOff val="-1081314"/>
                <a:satOff val="4338"/>
                <a:lumOff val="-8931"/>
              </a:schemeClr>
            </a:solidFill>
            <a:miter lim="400000"/>
            <a:headEnd type="stealth"/>
            <a:tailEnd type="stealth"/>
          </a:ln>
        </p:spPr>
      </p:cxn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Class="entr" nodeType="afterEffect" presetSubtype="0" presetID="1" grpId="3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afterEffect" presetSubtype="0" presetID="1" grpId="5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Class="entr" nodeType="afterEffect" presetSubtype="0" presetID="1" grpId="6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7" dur="10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click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2" dur="10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6"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Class="entr" nodeType="afterEffect" presetID="9" grpId="10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0" dur="10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5" dur="10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Class="entr" nodeType="afterEffect" presetID="9" grpId="12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9" dur="10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37" grpId="12"/>
      <p:bldP build="whole" bldLvl="1" animBg="1" rev="0" advAuto="0" spid="329" grpId="4"/>
      <p:bldP build="whole" bldLvl="1" animBg="1" rev="0" advAuto="0" spid="334" grpId="3"/>
      <p:bldP build="whole" bldLvl="1" animBg="1" rev="0" advAuto="0" spid="330" grpId="9"/>
      <p:bldP build="whole" bldLvl="1" animBg="1" rev="0" advAuto="0" spid="331" grpId="2"/>
      <p:bldP build="whole" bldLvl="1" animBg="1" rev="0" advAuto="0" spid="335" grpId="6"/>
      <p:bldP build="whole" bldLvl="1" animBg="1" rev="0" advAuto="0" spid="332" grpId="5"/>
      <p:bldP build="whole" bldLvl="1" animBg="1" rev="0" advAuto="0" spid="338" grpId="7"/>
      <p:bldP build="whole" bldLvl="1" animBg="1" rev="0" advAuto="0" spid="328" grpId="1"/>
      <p:bldP build="whole" bldLvl="1" animBg="1" rev="0" advAuto="0" spid="339" grpId="11"/>
      <p:bldP build="whole" bldLvl="1" animBg="1" rev="0" advAuto="0" spid="336" grpId="10"/>
      <p:bldP build="whole" bldLvl="1" animBg="1" rev="0" advAuto="0" spid="333" grpId="8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1" name="Table"/>
          <p:cNvGraphicFramePr/>
          <p:nvPr/>
        </p:nvGraphicFramePr>
        <p:xfrm>
          <a:off x="1018129" y="3281143"/>
          <a:ext cx="6164989" cy="8423078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2581269"/>
                <a:gridCol w="3571018"/>
              </a:tblGrid>
              <a:tr h="16820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more fields… 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342" name="Photo"/>
          <p:cNvSpPr txBox="1"/>
          <p:nvPr/>
        </p:nvSpPr>
        <p:spPr>
          <a:xfrm>
            <a:off x="1081205" y="902261"/>
            <a:ext cx="2638045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Photo</a:t>
            </a:r>
          </a:p>
        </p:txBody>
      </p:sp>
      <p:graphicFrame>
        <p:nvGraphicFramePr>
          <p:cNvPr id="343" name="Table"/>
          <p:cNvGraphicFramePr/>
          <p:nvPr/>
        </p:nvGraphicFramePr>
        <p:xfrm>
          <a:off x="19093812" y="3281143"/>
          <a:ext cx="4108565" cy="8423078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1253372"/>
                <a:gridCol w="2842490"/>
              </a:tblGrid>
              <a:tr h="16820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Tag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123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#cool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124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#blah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125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#wearehomify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126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#yawn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344" name="Tag"/>
          <p:cNvSpPr txBox="1"/>
          <p:nvPr/>
        </p:nvSpPr>
        <p:spPr>
          <a:xfrm>
            <a:off x="19039882" y="902261"/>
            <a:ext cx="1615746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Tag</a:t>
            </a:r>
          </a:p>
        </p:txBody>
      </p:sp>
      <p:sp>
        <p:nvSpPr>
          <p:cNvPr id="345" name="Rectangle"/>
          <p:cNvSpPr/>
          <p:nvPr/>
        </p:nvSpPr>
        <p:spPr>
          <a:xfrm>
            <a:off x="19070964" y="8305177"/>
            <a:ext cx="4141561" cy="1656222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graphicFrame>
        <p:nvGraphicFramePr>
          <p:cNvPr id="346" name="Table"/>
          <p:cNvGraphicFramePr/>
          <p:nvPr/>
        </p:nvGraphicFramePr>
        <p:xfrm>
          <a:off x="10055971" y="3289429"/>
          <a:ext cx="6164989" cy="8423077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2581269"/>
                <a:gridCol w="3571018"/>
              </a:tblGrid>
              <a:tr h="16820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photoId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tagId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126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125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123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125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347" name="PhotoTag"/>
          <p:cNvSpPr txBox="1"/>
          <p:nvPr/>
        </p:nvSpPr>
        <p:spPr>
          <a:xfrm>
            <a:off x="10119047" y="910547"/>
            <a:ext cx="4139490" cy="11926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PhotoTag</a:t>
            </a:r>
          </a:p>
        </p:txBody>
      </p:sp>
      <p:sp>
        <p:nvSpPr>
          <p:cNvPr id="348" name="Rectangle"/>
          <p:cNvSpPr/>
          <p:nvPr/>
        </p:nvSpPr>
        <p:spPr>
          <a:xfrm>
            <a:off x="19119212" y="10117926"/>
            <a:ext cx="4141562" cy="1656222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49" name="Rectangle"/>
          <p:cNvSpPr/>
          <p:nvPr/>
        </p:nvSpPr>
        <p:spPr>
          <a:xfrm>
            <a:off x="19070964" y="4965708"/>
            <a:ext cx="4141561" cy="1656221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50" name="Rectangle"/>
          <p:cNvSpPr/>
          <p:nvPr/>
        </p:nvSpPr>
        <p:spPr>
          <a:xfrm>
            <a:off x="10081371" y="8337205"/>
            <a:ext cx="6053240" cy="1656222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51" name="Rectangle"/>
          <p:cNvSpPr/>
          <p:nvPr/>
        </p:nvSpPr>
        <p:spPr>
          <a:xfrm>
            <a:off x="10129619" y="10149954"/>
            <a:ext cx="6053241" cy="1592165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52" name="Rectangle"/>
          <p:cNvSpPr/>
          <p:nvPr/>
        </p:nvSpPr>
        <p:spPr>
          <a:xfrm>
            <a:off x="10081371" y="4997736"/>
            <a:ext cx="6053240" cy="1656222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53" name="Rectangle"/>
          <p:cNvSpPr/>
          <p:nvPr/>
        </p:nvSpPr>
        <p:spPr>
          <a:xfrm>
            <a:off x="1043529" y="4997736"/>
            <a:ext cx="6101489" cy="1656222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54" name="Rectangle"/>
          <p:cNvSpPr/>
          <p:nvPr/>
        </p:nvSpPr>
        <p:spPr>
          <a:xfrm>
            <a:off x="19070964" y="8305177"/>
            <a:ext cx="4141561" cy="1656222"/>
          </a:xfrm>
          <a:prstGeom prst="rect">
            <a:avLst/>
          </a:prstGeom>
          <a:ln w="63500">
            <a:solidFill>
              <a:srgbClr val="0096FF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55" name="Rectangle"/>
          <p:cNvSpPr/>
          <p:nvPr/>
        </p:nvSpPr>
        <p:spPr>
          <a:xfrm>
            <a:off x="10081370" y="6658222"/>
            <a:ext cx="6053241" cy="1656221"/>
          </a:xfrm>
          <a:prstGeom prst="rect">
            <a:avLst/>
          </a:prstGeom>
          <a:ln w="63500">
            <a:solidFill>
              <a:srgbClr val="0096FF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56" name="Rectangle"/>
          <p:cNvSpPr/>
          <p:nvPr/>
        </p:nvSpPr>
        <p:spPr>
          <a:xfrm>
            <a:off x="10105494" y="10117926"/>
            <a:ext cx="6053242" cy="1656222"/>
          </a:xfrm>
          <a:prstGeom prst="rect">
            <a:avLst/>
          </a:prstGeom>
          <a:ln w="63500">
            <a:solidFill>
              <a:srgbClr val="0096FF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57" name="Rectangle"/>
          <p:cNvSpPr/>
          <p:nvPr/>
        </p:nvSpPr>
        <p:spPr>
          <a:xfrm>
            <a:off x="1043528" y="4997736"/>
            <a:ext cx="6101491" cy="1656222"/>
          </a:xfrm>
          <a:prstGeom prst="rect">
            <a:avLst/>
          </a:prstGeom>
          <a:ln w="63500">
            <a:solidFill>
              <a:srgbClr val="0096FF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58" name="Rectangle"/>
          <p:cNvSpPr/>
          <p:nvPr/>
        </p:nvSpPr>
        <p:spPr>
          <a:xfrm>
            <a:off x="1043528" y="6658221"/>
            <a:ext cx="6101491" cy="1656222"/>
          </a:xfrm>
          <a:prstGeom prst="rect">
            <a:avLst/>
          </a:prstGeom>
          <a:ln w="63500">
            <a:solidFill>
              <a:srgbClr val="0096FF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8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8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00"/>
                            </p:stCondLst>
                            <p:childTnLst>
                              <p:par>
                                <p:cTn id="14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6" dur="8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1" dur="8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00"/>
                            </p:stCondLst>
                            <p:childTnLst>
                              <p:par>
                                <p:cTn id="23" presetClass="entr" nodeType="after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8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8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"/>
                            </p:stCondLst>
                            <p:childTnLst>
                              <p:par>
                                <p:cTn id="32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4" dur="8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mph" nodeType="clickEffect" presetID="9" grpId="8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indefinite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00"/>
                                      </p:to>
                                    </p:set>
                                    <p:animEffect filter="image" prLst="opacity: 0.00; ">
                                      <p:cBhvr>
                                        <p:cTn id="39" dur="indefinite" fill="hold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mph" nodeType="withEffect" presetID="9" grpId="9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00"/>
                                      </p:to>
                                    </p:set>
                                    <p:animEffect filter="image" prLst="opacity: 0.00; ">
                                      <p:cBhvr>
                                        <p:cTn id="43" dur="indefinite" fill="hold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mph" nodeType="withEffect" presetID="9" grpId="10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indefinite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00"/>
                                      </p:to>
                                    </p:set>
                                    <p:animEffect filter="image" prLst="opacity: 0.00; ">
                                      <p:cBhvr>
                                        <p:cTn id="47" dur="indefinite" fill="hold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Class="emph" nodeType="withEffect" presetID="9" grpId="11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00"/>
                                      </p:to>
                                    </p:set>
                                    <p:animEffect filter="image" prLst="opacity: 0.00; ">
                                      <p:cBhvr>
                                        <p:cTn id="51" dur="indefinite" fill="hold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Class="emph" nodeType="withEffect" presetID="9" grpId="12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indefinite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00"/>
                                      </p:to>
                                    </p:set>
                                    <p:animEffect filter="image" prLst="opacity: 0.00; ">
                                      <p:cBhvr>
                                        <p:cTn id="55" dur="indefinite" fill="hold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Class="emph" nodeType="withEffect" presetID="9" grpId="13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indefinite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00"/>
                                      </p:to>
                                    </p:set>
                                    <p:animEffect filter="image" prLst="opacity: 0.00; ">
                                      <p:cBhvr>
                                        <p:cTn id="59" dur="indefinite" fill="hold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Class="emph" nodeType="withEffect" presetID="9" grpId="14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indefinite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00"/>
                                      </p:to>
                                    </p:set>
                                    <p:animEffect filter="image" prLst="opacity: 0.00; ">
                                      <p:cBhvr>
                                        <p:cTn id="63" dur="indefinite" fill="hold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Class="entr" nodeType="clickEffect" presetID="9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7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8" dur="8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Class="entr" nodeType="clickEffect" presetID="9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2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3" dur="8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800"/>
                            </p:stCondLst>
                            <p:childTnLst>
                              <p:par>
                                <p:cTn id="75" presetClass="entr" nodeType="afterEffect" presetID="9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7" dur="8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Class="entr" nodeType="clickEffect" presetID="9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1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82" dur="8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800"/>
                            </p:stCondLst>
                            <p:childTnLst>
                              <p:par>
                                <p:cTn id="84" presetClass="entr" nodeType="afterEffect" presetID="9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5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86" dur="8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49" grpId="8"/>
      <p:bldP build="whole" bldLvl="1" animBg="1" rev="0" advAuto="0" spid="352" grpId="2"/>
      <p:bldP build="whole" bldLvl="1" animBg="1" rev="0" advAuto="0" spid="350" grpId="4"/>
      <p:bldP build="whole" bldLvl="1" animBg="1" rev="0" advAuto="0" spid="353" grpId="1"/>
      <p:bldP build="whole" bldLvl="1" animBg="1" rev="0" advAuto="0" spid="348" grpId="3"/>
      <p:bldP build="whole" bldLvl="1" animBg="1" rev="0" advAuto="0" spid="354" grpId="15"/>
      <p:bldP build="whole" bldLvl="1" animBg="1" rev="0" advAuto="0" spid="351" grpId="6"/>
      <p:bldP build="whole" bldLvl="1" animBg="1" rev="0" advAuto="0" spid="355" grpId="16"/>
      <p:bldP build="whole" bldLvl="1" animBg="1" rev="0" advAuto="0" spid="352" grpId="10"/>
      <p:bldP build="whole" bldLvl="1" animBg="1" rev="0" advAuto="0" spid="357" grpId="19"/>
      <p:bldP build="whole" bldLvl="1" animBg="1" rev="0" advAuto="0" spid="345" grpId="7"/>
      <p:bldP build="whole" bldLvl="1" animBg="1" rev="0" advAuto="0" spid="353" grpId="9"/>
      <p:bldP build="whole" bldLvl="1" animBg="1" rev="0" advAuto="0" spid="350" grpId="12"/>
      <p:bldP build="whole" bldLvl="1" animBg="1" rev="0" advAuto="0" spid="348" grpId="13"/>
      <p:bldP build="whole" bldLvl="1" animBg="1" rev="0" advAuto="0" spid="345" grpId="11"/>
      <p:bldP build="whole" bldLvl="1" animBg="1" rev="0" advAuto="0" spid="351" grpId="14"/>
      <p:bldP build="whole" bldLvl="1" animBg="1" rev="0" advAuto="0" spid="358" grpId="17"/>
      <p:bldP build="whole" bldLvl="1" animBg="1" rev="0" advAuto="0" spid="356" grpId="18"/>
      <p:bldP build="whole" bldLvl="1" animBg="1" rev="0" advAuto="0" spid="349" grpId="5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Types of Relationshi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Types of Relationships</a:t>
            </a:r>
          </a:p>
        </p:txBody>
      </p:sp>
      <p:sp>
        <p:nvSpPr>
          <p:cNvPr id="361" name="Complex relationships are built using this approach"/>
          <p:cNvSpPr txBox="1"/>
          <p:nvPr/>
        </p:nvSpPr>
        <p:spPr>
          <a:xfrm>
            <a:off x="1759051" y="2878342"/>
            <a:ext cx="21528671" cy="23102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Complex relationships are built using this approach</a:t>
            </a:r>
          </a:p>
        </p:txBody>
      </p:sp>
      <p:sp>
        <p:nvSpPr>
          <p:cNvPr id="362" name="One to Many"/>
          <p:cNvSpPr txBox="1"/>
          <p:nvPr/>
        </p:nvSpPr>
        <p:spPr>
          <a:xfrm>
            <a:off x="1886051" y="6261661"/>
            <a:ext cx="10180659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One to Many</a:t>
            </a:r>
          </a:p>
        </p:txBody>
      </p:sp>
      <p:sp>
        <p:nvSpPr>
          <p:cNvPr id="363" name="Many to One"/>
          <p:cNvSpPr txBox="1"/>
          <p:nvPr/>
        </p:nvSpPr>
        <p:spPr>
          <a:xfrm>
            <a:off x="13187691" y="6261661"/>
            <a:ext cx="6223312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Many to One</a:t>
            </a:r>
          </a:p>
        </p:txBody>
      </p:sp>
      <p:sp>
        <p:nvSpPr>
          <p:cNvPr id="364" name="Many to Many"/>
          <p:cNvSpPr txBox="1"/>
          <p:nvPr/>
        </p:nvSpPr>
        <p:spPr>
          <a:xfrm>
            <a:off x="1886051" y="9585565"/>
            <a:ext cx="9183177" cy="11926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Many to Many</a:t>
            </a:r>
          </a:p>
        </p:txBody>
      </p:sp>
      <p:sp>
        <p:nvSpPr>
          <p:cNvPr id="365" name="One to One"/>
          <p:cNvSpPr txBox="1"/>
          <p:nvPr/>
        </p:nvSpPr>
        <p:spPr>
          <a:xfrm>
            <a:off x="13187691" y="9585565"/>
            <a:ext cx="5604497" cy="11926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One to One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65" grpId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One to One"/>
          <p:cNvSpPr txBox="1"/>
          <p:nvPr>
            <p:ph type="ctrTitle"/>
          </p:nvPr>
        </p:nvSpPr>
        <p:spPr>
          <a:xfrm>
            <a:off x="1611799" y="1372725"/>
            <a:ext cx="20828001" cy="2004109"/>
          </a:xfrm>
          <a:prstGeom prst="rect">
            <a:avLst/>
          </a:prstGeom>
        </p:spPr>
        <p:txBody>
          <a:bodyPr anchor="t"/>
          <a:lstStyle/>
          <a:p>
            <a:pPr/>
            <a:r>
              <a:t>One to One</a:t>
            </a:r>
          </a:p>
        </p:txBody>
      </p:sp>
      <p:sp>
        <p:nvSpPr>
          <p:cNvPr id="368" name="CUSTOMER"/>
          <p:cNvSpPr/>
          <p:nvPr/>
        </p:nvSpPr>
        <p:spPr>
          <a:xfrm>
            <a:off x="3667959" y="5212564"/>
            <a:ext cx="5777357" cy="1270001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CUSTOMER</a:t>
            </a:r>
          </a:p>
        </p:txBody>
      </p:sp>
      <p:sp>
        <p:nvSpPr>
          <p:cNvPr id="369" name="ADDRESS"/>
          <p:cNvSpPr/>
          <p:nvPr/>
        </p:nvSpPr>
        <p:spPr>
          <a:xfrm>
            <a:off x="14597997" y="5212564"/>
            <a:ext cx="5777357" cy="1270001"/>
          </a:xfrm>
          <a:prstGeom prst="roundRect">
            <a:avLst>
              <a:gd name="adj" fmla="val 1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ADDRESS</a:t>
            </a:r>
          </a:p>
        </p:txBody>
      </p:sp>
      <p:cxnSp>
        <p:nvCxnSpPr>
          <p:cNvPr id="370" name="Connection Line"/>
          <p:cNvCxnSpPr>
            <a:stCxn id="368" idx="0"/>
            <a:endCxn id="369" idx="0"/>
          </p:cNvCxnSpPr>
          <p:nvPr/>
        </p:nvCxnSpPr>
        <p:spPr>
          <a:xfrm>
            <a:off x="6553200" y="5842000"/>
            <a:ext cx="10934700" cy="12700"/>
          </a:xfrm>
          <a:prstGeom prst="bentConnector2">
            <a:avLst/>
          </a:prstGeom>
          <a:ln w="63500">
            <a:solidFill>
              <a:srgbClr val="000000"/>
            </a:solidFill>
            <a:miter lim="400000"/>
            <a:headEnd type="triangle" len="sm"/>
            <a:tailEnd type="stealth"/>
          </a:ln>
        </p:spPr>
      </p:cxnSp>
      <p:sp>
        <p:nvSpPr>
          <p:cNvPr id="371" name="CUSTOMER"/>
          <p:cNvSpPr/>
          <p:nvPr/>
        </p:nvSpPr>
        <p:spPr>
          <a:xfrm>
            <a:off x="3676244" y="7239000"/>
            <a:ext cx="5777357" cy="1270000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CUSTOMER</a:t>
            </a:r>
          </a:p>
        </p:txBody>
      </p:sp>
      <p:sp>
        <p:nvSpPr>
          <p:cNvPr id="372" name="ADDRESS"/>
          <p:cNvSpPr/>
          <p:nvPr/>
        </p:nvSpPr>
        <p:spPr>
          <a:xfrm>
            <a:off x="14606283" y="7239000"/>
            <a:ext cx="5777357" cy="1270000"/>
          </a:xfrm>
          <a:prstGeom prst="roundRect">
            <a:avLst>
              <a:gd name="adj" fmla="val 1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ADDRESS</a:t>
            </a:r>
          </a:p>
        </p:txBody>
      </p:sp>
      <p:cxnSp>
        <p:nvCxnSpPr>
          <p:cNvPr id="373" name="Connection Line"/>
          <p:cNvCxnSpPr>
            <a:stCxn id="371" idx="0"/>
            <a:endCxn id="372" idx="0"/>
          </p:cNvCxnSpPr>
          <p:nvPr/>
        </p:nvCxnSpPr>
        <p:spPr>
          <a:xfrm>
            <a:off x="6565900" y="7874000"/>
            <a:ext cx="10934700" cy="12700"/>
          </a:xfrm>
          <a:prstGeom prst="bentConnector2">
            <a:avLst/>
          </a:prstGeom>
          <a:ln w="63500">
            <a:solidFill>
              <a:srgbClr val="000000"/>
            </a:solidFill>
            <a:miter lim="400000"/>
            <a:headEnd type="triangle" len="sm"/>
            <a:tailEnd type="stealth"/>
          </a:ln>
        </p:spPr>
      </p:cxnSp>
      <p:sp>
        <p:nvSpPr>
          <p:cNvPr id="374" name="CUSTOMER"/>
          <p:cNvSpPr/>
          <p:nvPr/>
        </p:nvSpPr>
        <p:spPr>
          <a:xfrm>
            <a:off x="3672101" y="9265435"/>
            <a:ext cx="5777358" cy="1270001"/>
          </a:xfrm>
          <a:prstGeom prst="roundRect">
            <a:avLst>
              <a:gd name="adj" fmla="val 15000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CUSTOMER</a:t>
            </a:r>
          </a:p>
        </p:txBody>
      </p:sp>
      <p:sp>
        <p:nvSpPr>
          <p:cNvPr id="375" name="ADDRESS"/>
          <p:cNvSpPr/>
          <p:nvPr/>
        </p:nvSpPr>
        <p:spPr>
          <a:xfrm>
            <a:off x="14602141" y="9265435"/>
            <a:ext cx="5777357" cy="1270001"/>
          </a:xfrm>
          <a:prstGeom prst="roundRect">
            <a:avLst>
              <a:gd name="adj" fmla="val 15000"/>
            </a:avLst>
          </a:prstGeom>
          <a:solidFill>
            <a:srgbClr val="008F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ADDRESS</a:t>
            </a:r>
          </a:p>
        </p:txBody>
      </p:sp>
      <p:cxnSp>
        <p:nvCxnSpPr>
          <p:cNvPr id="376" name="Connection Line"/>
          <p:cNvCxnSpPr>
            <a:stCxn id="374" idx="0"/>
            <a:endCxn id="375" idx="0"/>
          </p:cNvCxnSpPr>
          <p:nvPr/>
        </p:nvCxnSpPr>
        <p:spPr>
          <a:xfrm>
            <a:off x="6565900" y="9906000"/>
            <a:ext cx="10922000" cy="12700"/>
          </a:xfrm>
          <a:prstGeom prst="bentConnector2">
            <a:avLst/>
          </a:prstGeom>
          <a:ln w="63500">
            <a:solidFill>
              <a:srgbClr val="000000"/>
            </a:solidFill>
            <a:miter lim="400000"/>
            <a:headEnd type="triangle" len="sm"/>
            <a:tailEnd type="stealth"/>
          </a:ln>
        </p:spPr>
      </p:cxn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3" dur="1000"/>
                                        <p:tgtEl>
                                          <p:spTgt spid="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afterEffect" presetSubtype="0" presetID="1" grpId="5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"/>
                            </p:stCondLst>
                            <p:childTnLst>
                              <p:par>
                                <p:cTn id="22" presetClass="entr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4" dur="10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afterEffect" presetSubtype="0" presetID="1" grpId="8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"/>
                            </p:stCondLst>
                            <p:childTnLst>
                              <p:par>
                                <p:cTn id="33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73" grpId="6"/>
      <p:bldP build="whole" bldLvl="1" animBg="1" rev="0" advAuto="0" spid="371" grpId="4"/>
      <p:bldP build="whole" bldLvl="1" animBg="1" rev="0" advAuto="0" spid="372" grpId="5"/>
      <p:bldP build="whole" bldLvl="1" animBg="1" rev="0" advAuto="0" spid="368" grpId="1"/>
      <p:bldP build="whole" bldLvl="1" animBg="1" rev="0" advAuto="0" spid="370" grpId="3"/>
      <p:bldP build="whole" bldLvl="1" animBg="1" rev="0" advAuto="0" spid="374" grpId="7"/>
      <p:bldP build="whole" bldLvl="1" animBg="1" rev="0" advAuto="0" spid="376" grpId="9"/>
      <p:bldP build="whole" bldLvl="1" animBg="1" rev="0" advAuto="0" spid="369" grpId="2"/>
      <p:bldP build="whole" bldLvl="1" animBg="1" rev="0" advAuto="0" spid="375" grpId="8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8" name="Table"/>
          <p:cNvGraphicFramePr/>
          <p:nvPr/>
        </p:nvGraphicFramePr>
        <p:xfrm>
          <a:off x="1018129" y="3281143"/>
          <a:ext cx="14768002" cy="8423078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2119479"/>
                <a:gridCol w="9703660"/>
                <a:gridCol w="2932162"/>
              </a:tblGrid>
              <a:tr h="16820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Name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more fields… 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John Doe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…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379" name="Customer"/>
          <p:cNvSpPr txBox="1"/>
          <p:nvPr/>
        </p:nvSpPr>
        <p:spPr>
          <a:xfrm>
            <a:off x="1081205" y="902261"/>
            <a:ext cx="4246475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Customer</a:t>
            </a:r>
          </a:p>
        </p:txBody>
      </p:sp>
      <p:graphicFrame>
        <p:nvGraphicFramePr>
          <p:cNvPr id="380" name="Table"/>
          <p:cNvGraphicFramePr/>
          <p:nvPr/>
        </p:nvGraphicFramePr>
        <p:xfrm>
          <a:off x="19093812" y="3281143"/>
          <a:ext cx="4108565" cy="8423078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1253372"/>
                <a:gridCol w="2842490"/>
              </a:tblGrid>
              <a:tr h="16820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customerId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123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257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124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99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125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126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56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381" name="Address"/>
          <p:cNvSpPr txBox="1"/>
          <p:nvPr/>
        </p:nvSpPr>
        <p:spPr>
          <a:xfrm>
            <a:off x="19039882" y="902261"/>
            <a:ext cx="3604566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Address</a:t>
            </a:r>
          </a:p>
        </p:txBody>
      </p:sp>
      <p:sp>
        <p:nvSpPr>
          <p:cNvPr id="382" name="Rectangle"/>
          <p:cNvSpPr/>
          <p:nvPr/>
        </p:nvSpPr>
        <p:spPr>
          <a:xfrm>
            <a:off x="1000686" y="4990326"/>
            <a:ext cx="14704502" cy="1656222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cxnSp>
        <p:nvCxnSpPr>
          <p:cNvPr id="383" name="Connection Line"/>
          <p:cNvCxnSpPr>
            <a:stCxn id="382" idx="0"/>
            <a:endCxn id="384" idx="0"/>
          </p:cNvCxnSpPr>
          <p:nvPr/>
        </p:nvCxnSpPr>
        <p:spPr>
          <a:xfrm>
            <a:off x="8356600" y="5816600"/>
            <a:ext cx="12788900" cy="3340100"/>
          </a:xfrm>
          <a:prstGeom prst="bentConnector3">
            <a:avLst>
              <a:gd name="adj1" fmla="val 71002"/>
            </a:avLst>
          </a:prstGeom>
          <a:ln w="63500">
            <a:solidFill>
              <a:srgbClr val="000000"/>
            </a:solidFill>
            <a:miter lim="400000"/>
            <a:headEnd type="triangle" len="sm"/>
            <a:tailEnd type="stealth"/>
          </a:ln>
        </p:spPr>
      </p:cxnSp>
      <p:sp>
        <p:nvSpPr>
          <p:cNvPr id="384" name="Rectangle"/>
          <p:cNvSpPr/>
          <p:nvPr/>
        </p:nvSpPr>
        <p:spPr>
          <a:xfrm>
            <a:off x="19070964" y="8334767"/>
            <a:ext cx="4141561" cy="1656221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800"/>
                                        <p:tgtEl>
                                          <p:spTgt spid="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800"/>
                            </p:stCondLst>
                            <p:childTnLst>
                              <p:par>
                                <p:cTn id="9" presetClass="entr" nodeType="after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800"/>
                            </p:stCondLst>
                            <p:childTnLst>
                              <p:par>
                                <p:cTn id="13" presetClass="entr" nodeType="afterEffect" presetID="9" grpId="3" fill="hold">
                                  <p:stCondLst>
                                    <p:cond delay="2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5" dur="8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82" grpId="1"/>
      <p:bldP build="whole" bldLvl="1" animBg="1" rev="0" advAuto="0" spid="384" grpId="3"/>
      <p:bldP build="whole" bldLvl="1" animBg="1" rev="0" advAuto="0" spid="383" grpId="2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iphy-3.gif" descr="giphy-3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72859" y="338859"/>
            <a:ext cx="13038282" cy="13038282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How to Connect"/>
          <p:cNvSpPr txBox="1"/>
          <p:nvPr>
            <p:ph type="ctrTitle"/>
          </p:nvPr>
        </p:nvSpPr>
        <p:spPr>
          <a:xfrm>
            <a:off x="1778000" y="607113"/>
            <a:ext cx="20828000" cy="2111919"/>
          </a:xfrm>
          <a:prstGeom prst="rect">
            <a:avLst/>
          </a:prstGeom>
        </p:spPr>
        <p:txBody>
          <a:bodyPr anchor="t"/>
          <a:lstStyle/>
          <a:p>
            <a:pPr/>
            <a:r>
              <a:t>How to Connect</a:t>
            </a:r>
          </a:p>
        </p:txBody>
      </p:sp>
      <p:sp>
        <p:nvSpPr>
          <p:cNvPr id="389" name="Coins"/>
          <p:cNvSpPr/>
          <p:nvPr/>
        </p:nvSpPr>
        <p:spPr>
          <a:xfrm>
            <a:off x="19776171" y="5087433"/>
            <a:ext cx="2610218" cy="26180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1" y="0"/>
                </a:moveTo>
                <a:cubicBezTo>
                  <a:pt x="7949" y="0"/>
                  <a:pt x="5266" y="392"/>
                  <a:pt x="3255" y="1111"/>
                </a:cubicBezTo>
                <a:cubicBezTo>
                  <a:pt x="1360" y="1787"/>
                  <a:pt x="273" y="2685"/>
                  <a:pt x="273" y="3572"/>
                </a:cubicBezTo>
                <a:cubicBezTo>
                  <a:pt x="273" y="4460"/>
                  <a:pt x="1360" y="5360"/>
                  <a:pt x="3255" y="6035"/>
                </a:cubicBezTo>
                <a:cubicBezTo>
                  <a:pt x="5266" y="6749"/>
                  <a:pt x="7949" y="7147"/>
                  <a:pt x="10801" y="7147"/>
                </a:cubicBezTo>
                <a:cubicBezTo>
                  <a:pt x="13652" y="7147"/>
                  <a:pt x="16334" y="6754"/>
                  <a:pt x="18345" y="6035"/>
                </a:cubicBezTo>
                <a:cubicBezTo>
                  <a:pt x="20240" y="5360"/>
                  <a:pt x="21327" y="4460"/>
                  <a:pt x="21327" y="3572"/>
                </a:cubicBezTo>
                <a:cubicBezTo>
                  <a:pt x="21327" y="2685"/>
                  <a:pt x="20240" y="1787"/>
                  <a:pt x="18345" y="1111"/>
                </a:cubicBezTo>
                <a:cubicBezTo>
                  <a:pt x="16334" y="398"/>
                  <a:pt x="13652" y="0"/>
                  <a:pt x="10801" y="0"/>
                </a:cubicBezTo>
                <a:close/>
                <a:moveTo>
                  <a:pt x="12" y="4505"/>
                </a:moveTo>
                <a:lnTo>
                  <a:pt x="12" y="5914"/>
                </a:lnTo>
                <a:cubicBezTo>
                  <a:pt x="12" y="8033"/>
                  <a:pt x="4846" y="9754"/>
                  <a:pt x="10811" y="9754"/>
                </a:cubicBezTo>
                <a:cubicBezTo>
                  <a:pt x="16776" y="9754"/>
                  <a:pt x="21600" y="8039"/>
                  <a:pt x="21600" y="5914"/>
                </a:cubicBezTo>
                <a:lnTo>
                  <a:pt x="21600" y="4505"/>
                </a:lnTo>
                <a:cubicBezTo>
                  <a:pt x="21136" y="5284"/>
                  <a:pt x="20088" y="5991"/>
                  <a:pt x="18531" y="6541"/>
                </a:cubicBezTo>
                <a:cubicBezTo>
                  <a:pt x="16460" y="7276"/>
                  <a:pt x="13718" y="7679"/>
                  <a:pt x="10806" y="7679"/>
                </a:cubicBezTo>
                <a:cubicBezTo>
                  <a:pt x="7894" y="7679"/>
                  <a:pt x="5146" y="7276"/>
                  <a:pt x="3081" y="6541"/>
                </a:cubicBezTo>
                <a:cubicBezTo>
                  <a:pt x="1524" y="5985"/>
                  <a:pt x="476" y="5284"/>
                  <a:pt x="12" y="4505"/>
                </a:cubicBezTo>
                <a:close/>
                <a:moveTo>
                  <a:pt x="0" y="7320"/>
                </a:moveTo>
                <a:lnTo>
                  <a:pt x="0" y="8284"/>
                </a:lnTo>
                <a:cubicBezTo>
                  <a:pt x="0" y="10402"/>
                  <a:pt x="4836" y="12123"/>
                  <a:pt x="10801" y="12123"/>
                </a:cubicBezTo>
                <a:cubicBezTo>
                  <a:pt x="16766" y="12123"/>
                  <a:pt x="21600" y="10408"/>
                  <a:pt x="21600" y="8284"/>
                </a:cubicBezTo>
                <a:lnTo>
                  <a:pt x="21600" y="7320"/>
                </a:lnTo>
                <a:cubicBezTo>
                  <a:pt x="21458" y="7495"/>
                  <a:pt x="21295" y="7664"/>
                  <a:pt x="21098" y="7827"/>
                </a:cubicBezTo>
                <a:cubicBezTo>
                  <a:pt x="20508" y="8329"/>
                  <a:pt x="19672" y="8769"/>
                  <a:pt x="18618" y="9145"/>
                </a:cubicBezTo>
                <a:cubicBezTo>
                  <a:pt x="16520" y="9891"/>
                  <a:pt x="13745" y="10299"/>
                  <a:pt x="10801" y="10299"/>
                </a:cubicBezTo>
                <a:cubicBezTo>
                  <a:pt x="7856" y="10299"/>
                  <a:pt x="5080" y="9891"/>
                  <a:pt x="2982" y="9145"/>
                </a:cubicBezTo>
                <a:cubicBezTo>
                  <a:pt x="1928" y="8769"/>
                  <a:pt x="1099" y="8329"/>
                  <a:pt x="504" y="7827"/>
                </a:cubicBezTo>
                <a:cubicBezTo>
                  <a:pt x="307" y="7664"/>
                  <a:pt x="142" y="7495"/>
                  <a:pt x="0" y="7320"/>
                </a:cubicBezTo>
                <a:close/>
                <a:moveTo>
                  <a:pt x="0" y="9689"/>
                </a:moveTo>
                <a:lnTo>
                  <a:pt x="0" y="10653"/>
                </a:lnTo>
                <a:cubicBezTo>
                  <a:pt x="0" y="12771"/>
                  <a:pt x="4836" y="14492"/>
                  <a:pt x="10801" y="14492"/>
                </a:cubicBezTo>
                <a:cubicBezTo>
                  <a:pt x="16766" y="14492"/>
                  <a:pt x="21600" y="12777"/>
                  <a:pt x="21600" y="10653"/>
                </a:cubicBezTo>
                <a:lnTo>
                  <a:pt x="21600" y="9689"/>
                </a:lnTo>
                <a:cubicBezTo>
                  <a:pt x="21458" y="9864"/>
                  <a:pt x="21295" y="10033"/>
                  <a:pt x="21098" y="10197"/>
                </a:cubicBezTo>
                <a:cubicBezTo>
                  <a:pt x="20508" y="10698"/>
                  <a:pt x="19672" y="11138"/>
                  <a:pt x="18618" y="11514"/>
                </a:cubicBezTo>
                <a:cubicBezTo>
                  <a:pt x="16520" y="12260"/>
                  <a:pt x="13745" y="12668"/>
                  <a:pt x="10801" y="12668"/>
                </a:cubicBezTo>
                <a:cubicBezTo>
                  <a:pt x="7856" y="12668"/>
                  <a:pt x="5080" y="12260"/>
                  <a:pt x="2982" y="11514"/>
                </a:cubicBezTo>
                <a:cubicBezTo>
                  <a:pt x="1928" y="11138"/>
                  <a:pt x="1099" y="10698"/>
                  <a:pt x="504" y="10197"/>
                </a:cubicBezTo>
                <a:cubicBezTo>
                  <a:pt x="307" y="10033"/>
                  <a:pt x="142" y="9864"/>
                  <a:pt x="0" y="9689"/>
                </a:cubicBezTo>
                <a:close/>
                <a:moveTo>
                  <a:pt x="0" y="12059"/>
                </a:moveTo>
                <a:lnTo>
                  <a:pt x="0" y="13022"/>
                </a:lnTo>
                <a:cubicBezTo>
                  <a:pt x="0" y="15141"/>
                  <a:pt x="4836" y="16862"/>
                  <a:pt x="10801" y="16862"/>
                </a:cubicBezTo>
                <a:cubicBezTo>
                  <a:pt x="16766" y="16862"/>
                  <a:pt x="21600" y="15146"/>
                  <a:pt x="21600" y="13022"/>
                </a:cubicBezTo>
                <a:lnTo>
                  <a:pt x="21600" y="12059"/>
                </a:lnTo>
                <a:cubicBezTo>
                  <a:pt x="21458" y="12233"/>
                  <a:pt x="21295" y="12402"/>
                  <a:pt x="21098" y="12566"/>
                </a:cubicBezTo>
                <a:cubicBezTo>
                  <a:pt x="20508" y="13067"/>
                  <a:pt x="19672" y="13507"/>
                  <a:pt x="18618" y="13883"/>
                </a:cubicBezTo>
                <a:cubicBezTo>
                  <a:pt x="16520" y="14629"/>
                  <a:pt x="13745" y="15037"/>
                  <a:pt x="10801" y="15037"/>
                </a:cubicBezTo>
                <a:cubicBezTo>
                  <a:pt x="7856" y="15037"/>
                  <a:pt x="5080" y="14629"/>
                  <a:pt x="2982" y="13883"/>
                </a:cubicBezTo>
                <a:cubicBezTo>
                  <a:pt x="1928" y="13507"/>
                  <a:pt x="1099" y="13067"/>
                  <a:pt x="504" y="12566"/>
                </a:cubicBezTo>
                <a:cubicBezTo>
                  <a:pt x="307" y="12402"/>
                  <a:pt x="142" y="12233"/>
                  <a:pt x="0" y="12059"/>
                </a:cubicBezTo>
                <a:close/>
                <a:moveTo>
                  <a:pt x="0" y="14428"/>
                </a:moveTo>
                <a:lnTo>
                  <a:pt x="0" y="15391"/>
                </a:lnTo>
                <a:cubicBezTo>
                  <a:pt x="0" y="17510"/>
                  <a:pt x="4836" y="19231"/>
                  <a:pt x="10801" y="19231"/>
                </a:cubicBezTo>
                <a:cubicBezTo>
                  <a:pt x="16766" y="19231"/>
                  <a:pt x="21600" y="17515"/>
                  <a:pt x="21600" y="15391"/>
                </a:cubicBezTo>
                <a:lnTo>
                  <a:pt x="21600" y="14428"/>
                </a:lnTo>
                <a:cubicBezTo>
                  <a:pt x="21458" y="14602"/>
                  <a:pt x="21295" y="14772"/>
                  <a:pt x="21098" y="14935"/>
                </a:cubicBezTo>
                <a:cubicBezTo>
                  <a:pt x="20508" y="15436"/>
                  <a:pt x="19672" y="15877"/>
                  <a:pt x="18618" y="16252"/>
                </a:cubicBezTo>
                <a:cubicBezTo>
                  <a:pt x="16520" y="16998"/>
                  <a:pt x="13745" y="17406"/>
                  <a:pt x="10801" y="17406"/>
                </a:cubicBezTo>
                <a:cubicBezTo>
                  <a:pt x="7856" y="17406"/>
                  <a:pt x="5080" y="16998"/>
                  <a:pt x="2982" y="16252"/>
                </a:cubicBezTo>
                <a:cubicBezTo>
                  <a:pt x="1928" y="15877"/>
                  <a:pt x="1099" y="15436"/>
                  <a:pt x="504" y="14935"/>
                </a:cubicBezTo>
                <a:cubicBezTo>
                  <a:pt x="307" y="14772"/>
                  <a:pt x="142" y="14602"/>
                  <a:pt x="0" y="14428"/>
                </a:cubicBezTo>
                <a:close/>
                <a:moveTo>
                  <a:pt x="0" y="16797"/>
                </a:moveTo>
                <a:lnTo>
                  <a:pt x="0" y="17760"/>
                </a:lnTo>
                <a:cubicBezTo>
                  <a:pt x="0" y="19879"/>
                  <a:pt x="4836" y="21600"/>
                  <a:pt x="10801" y="21600"/>
                </a:cubicBezTo>
                <a:cubicBezTo>
                  <a:pt x="16766" y="21600"/>
                  <a:pt x="21600" y="19879"/>
                  <a:pt x="21600" y="17760"/>
                </a:cubicBezTo>
                <a:lnTo>
                  <a:pt x="21600" y="16797"/>
                </a:lnTo>
                <a:cubicBezTo>
                  <a:pt x="21458" y="16971"/>
                  <a:pt x="21295" y="17141"/>
                  <a:pt x="21098" y="17304"/>
                </a:cubicBezTo>
                <a:cubicBezTo>
                  <a:pt x="20508" y="17805"/>
                  <a:pt x="19672" y="18246"/>
                  <a:pt x="18618" y="18622"/>
                </a:cubicBezTo>
                <a:cubicBezTo>
                  <a:pt x="16520" y="19368"/>
                  <a:pt x="13745" y="19775"/>
                  <a:pt x="10801" y="19775"/>
                </a:cubicBezTo>
                <a:cubicBezTo>
                  <a:pt x="7856" y="19775"/>
                  <a:pt x="5080" y="19368"/>
                  <a:pt x="2982" y="18622"/>
                </a:cubicBezTo>
                <a:cubicBezTo>
                  <a:pt x="1928" y="18246"/>
                  <a:pt x="1099" y="17805"/>
                  <a:pt x="504" y="17304"/>
                </a:cubicBezTo>
                <a:cubicBezTo>
                  <a:pt x="307" y="17141"/>
                  <a:pt x="142" y="16971"/>
                  <a:pt x="0" y="16797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90" name="Computer"/>
          <p:cNvSpPr/>
          <p:nvPr/>
        </p:nvSpPr>
        <p:spPr>
          <a:xfrm>
            <a:off x="1783505" y="5426310"/>
            <a:ext cx="2824324" cy="22791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21600" fill="norm" stroke="1" extrusionOk="0">
                <a:moveTo>
                  <a:pt x="464" y="0"/>
                </a:moveTo>
                <a:cubicBezTo>
                  <a:pt x="210" y="0"/>
                  <a:pt x="0" y="261"/>
                  <a:pt x="0" y="575"/>
                </a:cubicBezTo>
                <a:lnTo>
                  <a:pt x="0" y="17777"/>
                </a:lnTo>
                <a:cubicBezTo>
                  <a:pt x="0" y="18091"/>
                  <a:pt x="210" y="18354"/>
                  <a:pt x="464" y="18354"/>
                </a:cubicBezTo>
                <a:lnTo>
                  <a:pt x="9148" y="18354"/>
                </a:lnTo>
                <a:lnTo>
                  <a:pt x="9116" y="18513"/>
                </a:lnTo>
                <a:lnTo>
                  <a:pt x="8753" y="20763"/>
                </a:lnTo>
                <a:lnTo>
                  <a:pt x="7690" y="20763"/>
                </a:lnTo>
                <a:lnTo>
                  <a:pt x="7690" y="21600"/>
                </a:lnTo>
                <a:lnTo>
                  <a:pt x="10486" y="21600"/>
                </a:lnTo>
                <a:lnTo>
                  <a:pt x="11107" y="21600"/>
                </a:lnTo>
                <a:lnTo>
                  <a:pt x="13905" y="21600"/>
                </a:lnTo>
                <a:lnTo>
                  <a:pt x="13905" y="20763"/>
                </a:lnTo>
                <a:lnTo>
                  <a:pt x="12842" y="20763"/>
                </a:lnTo>
                <a:lnTo>
                  <a:pt x="12479" y="18513"/>
                </a:lnTo>
                <a:lnTo>
                  <a:pt x="12452" y="18354"/>
                </a:lnTo>
                <a:lnTo>
                  <a:pt x="21131" y="18354"/>
                </a:lnTo>
                <a:cubicBezTo>
                  <a:pt x="21384" y="18354"/>
                  <a:pt x="21595" y="18091"/>
                  <a:pt x="21595" y="17777"/>
                </a:cubicBezTo>
                <a:lnTo>
                  <a:pt x="21595" y="575"/>
                </a:lnTo>
                <a:cubicBezTo>
                  <a:pt x="21600" y="261"/>
                  <a:pt x="21389" y="0"/>
                  <a:pt x="21136" y="0"/>
                </a:cubicBezTo>
                <a:lnTo>
                  <a:pt x="464" y="0"/>
                </a:lnTo>
                <a:close/>
                <a:moveTo>
                  <a:pt x="10800" y="542"/>
                </a:moveTo>
                <a:cubicBezTo>
                  <a:pt x="10913" y="542"/>
                  <a:pt x="11006" y="650"/>
                  <a:pt x="11006" y="797"/>
                </a:cubicBezTo>
                <a:cubicBezTo>
                  <a:pt x="11006" y="937"/>
                  <a:pt x="10913" y="1052"/>
                  <a:pt x="10800" y="1052"/>
                </a:cubicBezTo>
                <a:cubicBezTo>
                  <a:pt x="10686" y="1052"/>
                  <a:pt x="10594" y="937"/>
                  <a:pt x="10594" y="797"/>
                </a:cubicBezTo>
                <a:cubicBezTo>
                  <a:pt x="10594" y="656"/>
                  <a:pt x="10686" y="542"/>
                  <a:pt x="10800" y="542"/>
                </a:cubicBezTo>
                <a:close/>
                <a:moveTo>
                  <a:pt x="1242" y="1734"/>
                </a:moveTo>
                <a:lnTo>
                  <a:pt x="20358" y="1734"/>
                </a:lnTo>
                <a:lnTo>
                  <a:pt x="20358" y="15233"/>
                </a:lnTo>
                <a:lnTo>
                  <a:pt x="1242" y="15233"/>
                </a:lnTo>
                <a:lnTo>
                  <a:pt x="1242" y="1734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91" name="Cloud"/>
          <p:cNvSpPr/>
          <p:nvPr/>
        </p:nvSpPr>
        <p:spPr>
          <a:xfrm>
            <a:off x="9966376" y="5084893"/>
            <a:ext cx="4344195" cy="26180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603" y="0"/>
                </a:moveTo>
                <a:cubicBezTo>
                  <a:pt x="7967" y="0"/>
                  <a:pt x="5720" y="2939"/>
                  <a:pt x="4858" y="7062"/>
                </a:cubicBezTo>
                <a:cubicBezTo>
                  <a:pt x="4628" y="6992"/>
                  <a:pt x="4391" y="6953"/>
                  <a:pt x="4150" y="6953"/>
                </a:cubicBezTo>
                <a:cubicBezTo>
                  <a:pt x="1857" y="6953"/>
                  <a:pt x="0" y="10233"/>
                  <a:pt x="0" y="14278"/>
                </a:cubicBezTo>
                <a:cubicBezTo>
                  <a:pt x="0" y="18323"/>
                  <a:pt x="1857" y="21600"/>
                  <a:pt x="4150" y="21600"/>
                </a:cubicBezTo>
                <a:cubicBezTo>
                  <a:pt x="4193" y="21600"/>
                  <a:pt x="4237" y="21597"/>
                  <a:pt x="4279" y="21594"/>
                </a:cubicBezTo>
                <a:lnTo>
                  <a:pt x="10532" y="21597"/>
                </a:lnTo>
                <a:cubicBezTo>
                  <a:pt x="10555" y="21598"/>
                  <a:pt x="10579" y="21600"/>
                  <a:pt x="10603" y="21600"/>
                </a:cubicBezTo>
                <a:cubicBezTo>
                  <a:pt x="10626" y="21600"/>
                  <a:pt x="10648" y="21598"/>
                  <a:pt x="10672" y="21597"/>
                </a:cubicBezTo>
                <a:lnTo>
                  <a:pt x="18141" y="21600"/>
                </a:lnTo>
                <a:cubicBezTo>
                  <a:pt x="20051" y="21600"/>
                  <a:pt x="21600" y="18868"/>
                  <a:pt x="21600" y="15496"/>
                </a:cubicBezTo>
                <a:cubicBezTo>
                  <a:pt x="21600" y="12124"/>
                  <a:pt x="20051" y="9389"/>
                  <a:pt x="18141" y="9389"/>
                </a:cubicBezTo>
                <a:cubicBezTo>
                  <a:pt x="17627" y="9389"/>
                  <a:pt x="17139" y="9589"/>
                  <a:pt x="16701" y="9943"/>
                </a:cubicBezTo>
                <a:cubicBezTo>
                  <a:pt x="16453" y="4379"/>
                  <a:pt x="13819" y="0"/>
                  <a:pt x="1060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92" name="Double Arrow"/>
          <p:cNvSpPr/>
          <p:nvPr/>
        </p:nvSpPr>
        <p:spPr>
          <a:xfrm>
            <a:off x="5294264" y="6152006"/>
            <a:ext cx="4271229" cy="729032"/>
          </a:xfrm>
          <a:prstGeom prst="leftRightArrow">
            <a:avLst>
              <a:gd name="adj1" fmla="val 32000"/>
              <a:gd name="adj2" fmla="val 7665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93" name="Double Arrow"/>
          <p:cNvSpPr/>
          <p:nvPr/>
        </p:nvSpPr>
        <p:spPr>
          <a:xfrm>
            <a:off x="14818507" y="6152006"/>
            <a:ext cx="4271229" cy="729032"/>
          </a:xfrm>
          <a:prstGeom prst="leftRightArrow">
            <a:avLst>
              <a:gd name="adj1" fmla="val 32000"/>
              <a:gd name="adj2" fmla="val 7665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394" name="Network"/>
          <p:cNvSpPr txBox="1"/>
          <p:nvPr/>
        </p:nvSpPr>
        <p:spPr>
          <a:xfrm>
            <a:off x="11154350" y="6474879"/>
            <a:ext cx="1968247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Network</a:t>
            </a:r>
          </a:p>
        </p:txBody>
      </p:sp>
      <p:sp>
        <p:nvSpPr>
          <p:cNvPr id="395" name="Client"/>
          <p:cNvSpPr txBox="1"/>
          <p:nvPr/>
        </p:nvSpPr>
        <p:spPr>
          <a:xfrm>
            <a:off x="2503923" y="8142558"/>
            <a:ext cx="1383488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Client</a:t>
            </a:r>
          </a:p>
        </p:txBody>
      </p:sp>
      <p:sp>
        <p:nvSpPr>
          <p:cNvPr id="396" name="Database Server"/>
          <p:cNvSpPr txBox="1"/>
          <p:nvPr/>
        </p:nvSpPr>
        <p:spPr>
          <a:xfrm>
            <a:off x="19215903" y="7915056"/>
            <a:ext cx="3730753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Database Server</a:t>
            </a:r>
          </a:p>
        </p:txBody>
      </p:sp>
      <p:sp>
        <p:nvSpPr>
          <p:cNvPr id="397" name="MySQL Workbench"/>
          <p:cNvSpPr txBox="1"/>
          <p:nvPr/>
        </p:nvSpPr>
        <p:spPr>
          <a:xfrm>
            <a:off x="1696737" y="9677896"/>
            <a:ext cx="2997861" cy="1381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200">
                <a:solidFill>
                  <a:srgbClr val="9437FF"/>
                </a:solidFill>
              </a:defRPr>
            </a:pPr>
            <a:r>
              <a:t>MySQL</a:t>
            </a:r>
            <a:br/>
            <a:r>
              <a:t>Workbench</a:t>
            </a:r>
          </a:p>
        </p:txBody>
      </p:sp>
      <p:sp>
        <p:nvSpPr>
          <p:cNvPr id="398" name="MySQL Server"/>
          <p:cNvSpPr txBox="1"/>
          <p:nvPr/>
        </p:nvSpPr>
        <p:spPr>
          <a:xfrm>
            <a:off x="20105080" y="9677896"/>
            <a:ext cx="1952398" cy="1381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200">
                <a:solidFill>
                  <a:srgbClr val="9437FF"/>
                </a:solidFill>
              </a:defRPr>
            </a:pPr>
            <a:r>
              <a:t>MySQL</a:t>
            </a:r>
            <a:br/>
            <a:r>
              <a:t>Server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after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after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4" presetID="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4" presetID="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91" grpId="5"/>
      <p:bldP build="whole" bldLvl="1" animBg="1" rev="0" advAuto="0" spid="397" grpId="10"/>
      <p:bldP build="whole" bldLvl="1" animBg="1" rev="0" advAuto="0" spid="392" grpId="7"/>
      <p:bldP build="whole" bldLvl="1" animBg="1" rev="0" advAuto="0" spid="393" grpId="8"/>
      <p:bldP build="whole" bldLvl="1" animBg="1" rev="0" advAuto="0" spid="396" grpId="2"/>
      <p:bldP build="whole" bldLvl="1" animBg="1" rev="0" advAuto="0" spid="390" grpId="3"/>
      <p:bldP build="whole" bldLvl="1" animBg="1" rev="0" advAuto="0" spid="389" grpId="1"/>
      <p:bldP build="whole" bldLvl="1" animBg="1" rev="0" advAuto="0" spid="398" grpId="9"/>
      <p:bldP build="whole" bldLvl="1" animBg="1" rev="0" advAuto="0" spid="394" grpId="6"/>
      <p:bldP build="whole" bldLvl="1" animBg="1" rev="0" advAuto="0" spid="395" grpId="4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Let’s Install !"/>
          <p:cNvSpPr txBox="1"/>
          <p:nvPr>
            <p:ph type="ctrTitle"/>
          </p:nvPr>
        </p:nvSpPr>
        <p:spPr>
          <a:xfrm>
            <a:off x="1778000" y="894630"/>
            <a:ext cx="20828000" cy="2376279"/>
          </a:xfrm>
          <a:prstGeom prst="rect">
            <a:avLst/>
          </a:prstGeom>
        </p:spPr>
        <p:txBody>
          <a:bodyPr anchor="t"/>
          <a:lstStyle>
            <a:lvl1pPr>
              <a:defRPr sz="14000"/>
            </a:lvl1pPr>
          </a:lstStyle>
          <a:p>
            <a:pPr/>
            <a:r>
              <a:t>Let’s Install !</a:t>
            </a:r>
          </a:p>
        </p:txBody>
      </p:sp>
      <p:sp>
        <p:nvSpPr>
          <p:cNvPr id="401" name="https://github.com/mouselangelo/sql-workshop"/>
          <p:cNvSpPr txBox="1"/>
          <p:nvPr>
            <p:ph type="subTitle" sz="quarter" idx="1"/>
          </p:nvPr>
        </p:nvSpPr>
        <p:spPr>
          <a:xfrm>
            <a:off x="1778000" y="11871135"/>
            <a:ext cx="20828000" cy="1587501"/>
          </a:xfrm>
          <a:prstGeom prst="rect">
            <a:avLst/>
          </a:prstGeom>
        </p:spPr>
        <p:txBody>
          <a:bodyPr/>
          <a:lstStyle/>
          <a:p>
            <a:pPr/>
            <a:r>
              <a:t>https://github.com/mouselangelo/sql-workshop</a:t>
            </a:r>
          </a:p>
        </p:txBody>
      </p:sp>
      <p:pic>
        <p:nvPicPr>
          <p:cNvPr id="402" name="install.gif" descr="install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48965" y="3719964"/>
            <a:ext cx="13686070" cy="7702116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mph" nodeType="withEffect" presetSubtype="0" presetID="35" grpId="1" repeatCount="5000" fill="hold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01" grpId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Connect &amp; Verify"/>
          <p:cNvSpPr txBox="1"/>
          <p:nvPr>
            <p:ph type="ctrTitle"/>
          </p:nvPr>
        </p:nvSpPr>
        <p:spPr>
          <a:xfrm>
            <a:off x="1778000" y="2298700"/>
            <a:ext cx="20828000" cy="4974017"/>
          </a:xfrm>
          <a:prstGeom prst="rect">
            <a:avLst/>
          </a:prstGeom>
        </p:spPr>
        <p:txBody>
          <a:bodyPr/>
          <a:lstStyle>
            <a:lvl1pPr>
              <a:defRPr sz="14000"/>
            </a:lvl1pPr>
          </a:lstStyle>
          <a:p>
            <a:pPr/>
            <a:r>
              <a:t>Connect &amp; Verify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What is SQL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</a:t>
            </a:r>
            <a:r>
              <a:rPr>
                <a:solidFill>
                  <a:srgbClr val="9437FF"/>
                </a:solidFill>
              </a:rPr>
              <a:t>SQL</a:t>
            </a:r>
            <a:r>
              <a:t>?</a:t>
            </a:r>
          </a:p>
        </p:txBody>
      </p:sp>
      <p:sp>
        <p:nvSpPr>
          <p:cNvPr id="141" name="Structured Query Languag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635000" indent="-635000"/>
            <a:r>
              <a:rPr>
                <a:solidFill>
                  <a:srgbClr val="9437FF"/>
                </a:solidFill>
              </a:rPr>
              <a:t>S</a:t>
            </a:r>
            <a:r>
              <a:t>tructured </a:t>
            </a:r>
            <a:r>
              <a:rPr>
                <a:solidFill>
                  <a:srgbClr val="9437FF"/>
                </a:solidFill>
              </a:rPr>
              <a:t>Q</a:t>
            </a:r>
            <a:r>
              <a:t>uery </a:t>
            </a:r>
            <a:r>
              <a:rPr>
                <a:solidFill>
                  <a:srgbClr val="9437FF"/>
                </a:solidFill>
              </a:rPr>
              <a:t>L</a:t>
            </a:r>
            <a:r>
              <a:t>anguage</a:t>
            </a:r>
          </a:p>
          <a:p>
            <a:pPr marL="635000" indent="-635000"/>
            <a:r>
              <a:t>A </a:t>
            </a:r>
            <a:r>
              <a:rPr>
                <a:solidFill>
                  <a:srgbClr val="5E5E5E"/>
                </a:solidFill>
              </a:rPr>
              <a:t>programming language</a:t>
            </a:r>
            <a:r>
              <a:t> used to maintain and query </a:t>
            </a:r>
            <a:r>
              <a:rPr>
                <a:solidFill>
                  <a:srgbClr val="9437FF"/>
                </a:solidFill>
              </a:rPr>
              <a:t>Databases - DBMS</a:t>
            </a:r>
            <a:endParaRPr>
              <a:solidFill>
                <a:srgbClr val="9437FF"/>
              </a:solidFill>
            </a:endParaRPr>
          </a:p>
          <a:p>
            <a:pPr marL="635000" indent="-635000"/>
            <a:r>
              <a:t>Specially </a:t>
            </a:r>
            <a:r>
              <a:rPr>
                <a:solidFill>
                  <a:srgbClr val="9437FF"/>
                </a:solidFill>
              </a:rPr>
              <a:t>RDBMS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41" grpId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Import Data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14000"/>
            </a:lvl1pPr>
          </a:lstStyle>
          <a:p>
            <a:pPr/>
            <a:r>
              <a:t>Import Data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HELLO SQL!"/>
          <p:cNvSpPr txBox="1"/>
          <p:nvPr>
            <p:ph type="ctrTitle"/>
          </p:nvPr>
        </p:nvSpPr>
        <p:spPr>
          <a:xfrm>
            <a:off x="1778000" y="2298700"/>
            <a:ext cx="20828000" cy="3579517"/>
          </a:xfrm>
          <a:prstGeom prst="rect">
            <a:avLst/>
          </a:prstGeom>
        </p:spPr>
        <p:txBody>
          <a:bodyPr/>
          <a:lstStyle>
            <a:lvl1pPr>
              <a:defRPr sz="14000"/>
            </a:lvl1pPr>
          </a:lstStyle>
          <a:p>
            <a:pPr/>
            <a:r>
              <a:t>HELLO SQL!</a:t>
            </a:r>
          </a:p>
        </p:txBody>
      </p:sp>
      <p:pic>
        <p:nvPicPr>
          <p:cNvPr id="409" name="giphy.gif" descr="giphy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10850" y="7277410"/>
            <a:ext cx="3162300" cy="3124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ELECT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SELECT</a:t>
            </a:r>
          </a:p>
        </p:txBody>
      </p:sp>
      <p:sp>
        <p:nvSpPr>
          <p:cNvPr id="412" name="Query database to fetch records matching the criteria specified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Query database to fetch records matching the criteria specified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ELECT *…"/>
          <p:cNvSpPr/>
          <p:nvPr/>
        </p:nvSpPr>
        <p:spPr>
          <a:xfrm>
            <a:off x="1412501" y="2023563"/>
            <a:ext cx="20828001" cy="355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</a:t>
            </a:r>
            <a:r>
              <a:rPr>
                <a:solidFill>
                  <a:srgbClr val="9437FF"/>
                </a:solidFill>
              </a:rPr>
              <a:t>*</a:t>
            </a:r>
            <a:r>
              <a:t> 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&lt;table&gt;</a:t>
            </a:r>
          </a:p>
        </p:txBody>
      </p:sp>
      <p:sp>
        <p:nvSpPr>
          <p:cNvPr id="415" name="Syntax:"/>
          <p:cNvSpPr txBox="1"/>
          <p:nvPr/>
        </p:nvSpPr>
        <p:spPr>
          <a:xfrm>
            <a:off x="1473200" y="713972"/>
            <a:ext cx="3789426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Syntax:</a:t>
            </a:r>
          </a:p>
        </p:txBody>
      </p:sp>
      <p:sp>
        <p:nvSpPr>
          <p:cNvPr id="416" name="*…"/>
          <p:cNvSpPr/>
          <p:nvPr/>
        </p:nvSpPr>
        <p:spPr>
          <a:xfrm>
            <a:off x="1412501" y="7128963"/>
            <a:ext cx="20828001" cy="4435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685165">
              <a:defRPr b="0" sz="9296">
                <a:solidFill>
                  <a:srgbClr val="9437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*</a:t>
            </a:r>
          </a:p>
          <a:p>
            <a:pPr algn="l" defTabSz="685165">
              <a:defRPr b="0" sz="9296">
                <a:latin typeface="+mn-lt"/>
                <a:ea typeface="+mn-ea"/>
                <a:cs typeface="+mn-cs"/>
                <a:sym typeface="Helvetica Neue Medium"/>
              </a:defRPr>
            </a:pPr>
            <a:r>
              <a:t>Wildcard,</a:t>
            </a:r>
          </a:p>
          <a:p>
            <a:pPr algn="l" defTabSz="685165">
              <a:defRPr b="0" sz="9296">
                <a:latin typeface="+mn-lt"/>
                <a:ea typeface="+mn-ea"/>
                <a:cs typeface="+mn-cs"/>
                <a:sym typeface="Helvetica Neue Medium"/>
              </a:defRPr>
            </a:pPr>
            <a:r>
              <a:t>means “everything”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16" grpId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SELECT *…"/>
          <p:cNvSpPr/>
          <p:nvPr/>
        </p:nvSpPr>
        <p:spPr>
          <a:xfrm>
            <a:off x="1412501" y="2023563"/>
            <a:ext cx="20828001" cy="355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</a:t>
            </a:r>
            <a:r>
              <a:rPr>
                <a:solidFill>
                  <a:srgbClr val="9437FF"/>
                </a:solidFill>
              </a:rPr>
              <a:t>*</a:t>
            </a:r>
            <a:r>
              <a:t> 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</a:t>
            </a:r>
            <a:r>
              <a:rPr>
                <a:solidFill>
                  <a:srgbClr val="9437FF"/>
                </a:solidFill>
              </a:rPr>
              <a:t>albums</a:t>
            </a:r>
          </a:p>
        </p:txBody>
      </p:sp>
      <p:sp>
        <p:nvSpPr>
          <p:cNvPr id="419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SELECT *…"/>
          <p:cNvSpPr/>
          <p:nvPr/>
        </p:nvSpPr>
        <p:spPr>
          <a:xfrm>
            <a:off x="1412501" y="2023563"/>
            <a:ext cx="20828001" cy="35551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solidFill>
                  <a:srgbClr val="212121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>
                <a:solidFill>
                  <a:srgbClr val="9437FF"/>
                </a:solidFill>
              </a:rPr>
              <a:t>SELECT</a:t>
            </a:r>
            <a:r>
              <a:t> * </a:t>
            </a:r>
          </a:p>
          <a:p>
            <a:pPr algn="l">
              <a:defRPr b="0" sz="11200">
                <a:solidFill>
                  <a:srgbClr val="212121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>
                <a:solidFill>
                  <a:srgbClr val="9437FF"/>
                </a:solidFill>
              </a:rPr>
              <a:t>FROM</a:t>
            </a:r>
            <a:r>
              <a:t> albums</a:t>
            </a:r>
          </a:p>
        </p:txBody>
      </p:sp>
      <p:sp>
        <p:nvSpPr>
          <p:cNvPr id="422" name="Convention:"/>
          <p:cNvSpPr txBox="1"/>
          <p:nvPr/>
        </p:nvSpPr>
        <p:spPr>
          <a:xfrm>
            <a:off x="1473200" y="713972"/>
            <a:ext cx="6042508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Convention:</a:t>
            </a:r>
          </a:p>
        </p:txBody>
      </p:sp>
      <p:sp>
        <p:nvSpPr>
          <p:cNvPr id="423" name="SQL keywords in CAPS…"/>
          <p:cNvSpPr/>
          <p:nvPr/>
        </p:nvSpPr>
        <p:spPr>
          <a:xfrm>
            <a:off x="1412501" y="7128963"/>
            <a:ext cx="20828001" cy="4435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685165">
              <a:defRPr b="0" sz="9296">
                <a:solidFill>
                  <a:srgbClr val="212121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SQL </a:t>
            </a:r>
            <a:r>
              <a:rPr>
                <a:solidFill>
                  <a:srgbClr val="9437FF"/>
                </a:solidFill>
              </a:rPr>
              <a:t>keywords</a:t>
            </a:r>
            <a:r>
              <a:t> in CAPS</a:t>
            </a:r>
          </a:p>
          <a:p>
            <a:pPr algn="l" defTabSz="685165">
              <a:defRPr b="0" sz="9296">
                <a:solidFill>
                  <a:srgbClr val="212121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Names of tables, columns, etc. in lowercase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23" grpId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SELECT &lt;col1, col2, ...&gt;…"/>
          <p:cNvSpPr/>
          <p:nvPr/>
        </p:nvSpPr>
        <p:spPr>
          <a:xfrm>
            <a:off x="1488701" y="1515563"/>
            <a:ext cx="20828001" cy="5371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</a:t>
            </a:r>
            <a:r>
              <a:rPr>
                <a:solidFill>
                  <a:srgbClr val="9437FF"/>
                </a:solidFill>
              </a:rPr>
              <a:t>&lt;col1, col2, ...&gt;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&lt;table&gt;</a:t>
            </a:r>
          </a:p>
        </p:txBody>
      </p:sp>
      <p:sp>
        <p:nvSpPr>
          <p:cNvPr id="426" name="Syntax:"/>
          <p:cNvSpPr txBox="1"/>
          <p:nvPr/>
        </p:nvSpPr>
        <p:spPr>
          <a:xfrm>
            <a:off x="1473200" y="713972"/>
            <a:ext cx="3789426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Syntax: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ELECT album, artist, year…"/>
          <p:cNvSpPr/>
          <p:nvPr/>
        </p:nvSpPr>
        <p:spPr>
          <a:xfrm>
            <a:off x="1488701" y="1515563"/>
            <a:ext cx="20828001" cy="5371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</a:t>
            </a:r>
            <a:r>
              <a:rPr>
                <a:solidFill>
                  <a:srgbClr val="9437FF"/>
                </a:solidFill>
              </a:rPr>
              <a:t>album, artist, year</a:t>
            </a:r>
            <a:r>
              <a:t> 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</p:txBody>
      </p:sp>
      <p:sp>
        <p:nvSpPr>
          <p:cNvPr id="429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et…"/>
          <p:cNvSpPr/>
          <p:nvPr/>
        </p:nvSpPr>
        <p:spPr>
          <a:xfrm>
            <a:off x="1488701" y="2112363"/>
            <a:ext cx="20828001" cy="36845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Get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Album, Artist, Genre</a:t>
            </a:r>
          </a:p>
        </p:txBody>
      </p:sp>
      <p:sp>
        <p:nvSpPr>
          <p:cNvPr id="432" name="SELECT album, artist, genre…"/>
          <p:cNvSpPr/>
          <p:nvPr/>
        </p:nvSpPr>
        <p:spPr>
          <a:xfrm>
            <a:off x="1284936" y="8272373"/>
            <a:ext cx="20828001" cy="45439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</a:t>
            </a:r>
            <a:r>
              <a:rPr>
                <a:solidFill>
                  <a:srgbClr val="9437FF"/>
                </a:solidFill>
              </a:rPr>
              <a:t>album, artist, genre 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</p:txBody>
      </p:sp>
      <p:sp>
        <p:nvSpPr>
          <p:cNvPr id="433" name="Exercise:"/>
          <p:cNvSpPr txBox="1"/>
          <p:nvPr/>
        </p:nvSpPr>
        <p:spPr>
          <a:xfrm>
            <a:off x="1473200" y="713972"/>
            <a:ext cx="4602328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Exercise:</a:t>
            </a:r>
          </a:p>
        </p:txBody>
      </p:sp>
      <p:sp>
        <p:nvSpPr>
          <p:cNvPr id="434" name="Solution:"/>
          <p:cNvSpPr txBox="1"/>
          <p:nvPr/>
        </p:nvSpPr>
        <p:spPr>
          <a:xfrm>
            <a:off x="1295399" y="6809972"/>
            <a:ext cx="4461511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Solution: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34" grpId="1"/>
      <p:bldP build="whole" bldLvl="1" animBg="1" rev="0" advAuto="0" spid="432" grpId="2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giphy-4.gif" descr="giphy-4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49814" y="1040520"/>
            <a:ext cx="20684372" cy="1163496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Ok! WTF is a RDBM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Ok! WTF is a </a:t>
            </a:r>
            <a:r>
              <a:rPr>
                <a:solidFill>
                  <a:srgbClr val="9437FF"/>
                </a:solidFill>
              </a:rPr>
              <a:t>RDBMS</a:t>
            </a:r>
            <a:r>
              <a:t>?</a:t>
            </a:r>
          </a:p>
        </p:txBody>
      </p:sp>
      <p:sp>
        <p:nvSpPr>
          <p:cNvPr id="144" name="Relational Database Management System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pPr marL="635000" indent="-635000"/>
            <a:r>
              <a:rPr>
                <a:solidFill>
                  <a:srgbClr val="9437FF"/>
                </a:solidFill>
              </a:rPr>
              <a:t>R</a:t>
            </a:r>
            <a:r>
              <a:rPr>
                <a:solidFill>
                  <a:srgbClr val="5E5E5E"/>
                </a:solidFill>
              </a:rPr>
              <a:t>elational</a:t>
            </a:r>
            <a:r>
              <a:t> </a:t>
            </a:r>
            <a:r>
              <a:rPr>
                <a:solidFill>
                  <a:srgbClr val="9437FF"/>
                </a:solidFill>
              </a:rPr>
              <a:t>D</a:t>
            </a:r>
            <a:r>
              <a:t>ata</a:t>
            </a:r>
            <a:r>
              <a:rPr>
                <a:solidFill>
                  <a:srgbClr val="9437FF"/>
                </a:solidFill>
              </a:rPr>
              <a:t>b</a:t>
            </a:r>
            <a:r>
              <a:t>ase </a:t>
            </a:r>
            <a:r>
              <a:rPr>
                <a:solidFill>
                  <a:srgbClr val="9437FF"/>
                </a:solidFill>
              </a:rPr>
              <a:t>M</a:t>
            </a:r>
            <a:r>
              <a:t>anagement </a:t>
            </a:r>
            <a:r>
              <a:rPr>
                <a:solidFill>
                  <a:srgbClr val="9437FF"/>
                </a:solidFill>
              </a:rPr>
              <a:t>S</a:t>
            </a:r>
            <a:r>
              <a:t>ystem</a:t>
            </a:r>
          </a:p>
          <a:p>
            <a:pPr marL="635000" indent="-635000"/>
            <a:r>
              <a:t>A system of storing, organizing &amp; managing </a:t>
            </a:r>
            <a:r>
              <a:rPr>
                <a:solidFill>
                  <a:srgbClr val="9437FF"/>
                </a:solidFill>
              </a:rPr>
              <a:t>data</a:t>
            </a:r>
            <a:r>
              <a:t>.</a:t>
            </a:r>
          </a:p>
          <a:p>
            <a:pPr marL="635000" indent="-635000"/>
            <a:r>
              <a:t>Software service that runs on a </a:t>
            </a:r>
            <a:r>
              <a:rPr>
                <a:solidFill>
                  <a:srgbClr val="9437FF"/>
                </a:solidFill>
              </a:rPr>
              <a:t>server</a:t>
            </a:r>
            <a:endParaRPr>
              <a:solidFill>
                <a:srgbClr val="9437FF"/>
              </a:solidFill>
            </a:endParaRPr>
          </a:p>
          <a:p>
            <a:pPr marL="635000" indent="-635000"/>
            <a:r>
              <a:t>MySQL, Oracle, MS SQL Server, PostgreSQL, etc.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44" grpId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DISTINCT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DISTINCT</a:t>
            </a:r>
          </a:p>
        </p:txBody>
      </p:sp>
      <p:sp>
        <p:nvSpPr>
          <p:cNvPr id="439" name="Finds rows with unique values for column / columns…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759459">
              <a:defRPr sz="4968"/>
            </a:pPr>
            <a:r>
              <a:t>Finds rows with unique values for column / columns</a:t>
            </a:r>
          </a:p>
          <a:p>
            <a:pPr defTabSz="759459">
              <a:defRPr sz="4968"/>
            </a:pPr>
            <a:r>
              <a:t>(Skips duplicates)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SELECT DISTINCT&lt;column(s)&gt;…"/>
          <p:cNvSpPr/>
          <p:nvPr/>
        </p:nvSpPr>
        <p:spPr>
          <a:xfrm>
            <a:off x="1488701" y="2366463"/>
            <a:ext cx="20828001" cy="5371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</a:t>
            </a:r>
            <a:r>
              <a:rPr>
                <a:solidFill>
                  <a:srgbClr val="9437FF"/>
                </a:solidFill>
              </a:rPr>
              <a:t>DISTINCT</a:t>
            </a:r>
            <a:r>
              <a:t>&lt;column(s)&gt;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&lt;table&gt;</a:t>
            </a:r>
          </a:p>
        </p:txBody>
      </p:sp>
      <p:sp>
        <p:nvSpPr>
          <p:cNvPr id="442" name="Syntax:"/>
          <p:cNvSpPr txBox="1"/>
          <p:nvPr/>
        </p:nvSpPr>
        <p:spPr>
          <a:xfrm>
            <a:off x="1473200" y="713972"/>
            <a:ext cx="3789426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Syntax: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SELECT DISTINCT artist…"/>
          <p:cNvSpPr/>
          <p:nvPr/>
        </p:nvSpPr>
        <p:spPr>
          <a:xfrm>
            <a:off x="1488701" y="2366463"/>
            <a:ext cx="20828001" cy="3642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DISTINCT artist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</p:txBody>
      </p:sp>
      <p:sp>
        <p:nvSpPr>
          <p:cNvPr id="445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Try it with:…"/>
          <p:cNvSpPr/>
          <p:nvPr/>
        </p:nvSpPr>
        <p:spPr>
          <a:xfrm>
            <a:off x="1488701" y="1515563"/>
            <a:ext cx="20828001" cy="5371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Try it with: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Genre</a:t>
            </a:r>
          </a:p>
        </p:txBody>
      </p:sp>
      <p:sp>
        <p:nvSpPr>
          <p:cNvPr id="448" name="SELECT DISTINCT genre…"/>
          <p:cNvSpPr/>
          <p:nvPr/>
        </p:nvSpPr>
        <p:spPr>
          <a:xfrm>
            <a:off x="1284936" y="7470288"/>
            <a:ext cx="20828001" cy="53714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DISTINCT genre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</p:txBody>
      </p:sp>
      <p:sp>
        <p:nvSpPr>
          <p:cNvPr id="449" name="Exercise:"/>
          <p:cNvSpPr txBox="1"/>
          <p:nvPr/>
        </p:nvSpPr>
        <p:spPr>
          <a:xfrm>
            <a:off x="1473200" y="713972"/>
            <a:ext cx="4602328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Exercise:</a:t>
            </a:r>
          </a:p>
        </p:txBody>
      </p:sp>
      <p:sp>
        <p:nvSpPr>
          <p:cNvPr id="450" name="Solution:"/>
          <p:cNvSpPr txBox="1"/>
          <p:nvPr/>
        </p:nvSpPr>
        <p:spPr>
          <a:xfrm>
            <a:off x="1295399" y="6809972"/>
            <a:ext cx="4461511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Solution: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48" grpId="2"/>
      <p:bldP build="whole" bldLvl="1" animBg="1" rev="0" advAuto="0" spid="450" grpId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SELECT DISTINCT year, artist…"/>
          <p:cNvSpPr/>
          <p:nvPr/>
        </p:nvSpPr>
        <p:spPr>
          <a:xfrm>
            <a:off x="1488701" y="2366463"/>
            <a:ext cx="20828001" cy="36426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DISTINCT year, artist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</p:txBody>
      </p:sp>
      <p:sp>
        <p:nvSpPr>
          <p:cNvPr id="453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  <p:sp>
        <p:nvSpPr>
          <p:cNvPr id="454" name="For multiple columns - DISTINCT selects unique combinations of all column values"/>
          <p:cNvSpPr/>
          <p:nvPr/>
        </p:nvSpPr>
        <p:spPr>
          <a:xfrm>
            <a:off x="1412501" y="7128963"/>
            <a:ext cx="20828001" cy="44352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l" defTabSz="685165">
              <a:defRPr b="0" sz="9296">
                <a:solidFill>
                  <a:srgbClr val="212121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For multiple columns - DISTINCT selects unique combinations of all column values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54" grpId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Try it with:…"/>
          <p:cNvSpPr/>
          <p:nvPr/>
        </p:nvSpPr>
        <p:spPr>
          <a:xfrm>
            <a:off x="1488701" y="1515563"/>
            <a:ext cx="20828001" cy="5371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Try it with: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Genre, Artist</a:t>
            </a:r>
          </a:p>
        </p:txBody>
      </p:sp>
      <p:sp>
        <p:nvSpPr>
          <p:cNvPr id="457" name="SELECT DISTINCT genre, artist…"/>
          <p:cNvSpPr/>
          <p:nvPr/>
        </p:nvSpPr>
        <p:spPr>
          <a:xfrm>
            <a:off x="1284936" y="7470288"/>
            <a:ext cx="20828001" cy="53714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DISTINCT genre, artist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</p:txBody>
      </p:sp>
      <p:sp>
        <p:nvSpPr>
          <p:cNvPr id="458" name="Exercise:"/>
          <p:cNvSpPr txBox="1"/>
          <p:nvPr/>
        </p:nvSpPr>
        <p:spPr>
          <a:xfrm>
            <a:off x="1473200" y="713972"/>
            <a:ext cx="4602328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Exercise:</a:t>
            </a:r>
          </a:p>
        </p:txBody>
      </p:sp>
      <p:sp>
        <p:nvSpPr>
          <p:cNvPr id="459" name="Solution:"/>
          <p:cNvSpPr txBox="1"/>
          <p:nvPr/>
        </p:nvSpPr>
        <p:spPr>
          <a:xfrm>
            <a:off x="1295399" y="6809972"/>
            <a:ext cx="4461511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Solution: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1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57" grpId="2"/>
      <p:bldP build="whole" bldLvl="1" animBg="1" rev="0" advAuto="0" spid="459" grpId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WHERE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WHERE</a:t>
            </a:r>
          </a:p>
        </p:txBody>
      </p:sp>
      <p:sp>
        <p:nvSpPr>
          <p:cNvPr id="462" name="Specifying conditions / filters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Specifying conditions / filters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SELECT &lt;column(s)&gt;…"/>
          <p:cNvSpPr/>
          <p:nvPr/>
        </p:nvSpPr>
        <p:spPr>
          <a:xfrm>
            <a:off x="1488701" y="2366463"/>
            <a:ext cx="20828001" cy="5371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&lt;column(s)&gt;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&lt;table&gt;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[</a:t>
            </a:r>
            <a:r>
              <a:rPr>
                <a:solidFill>
                  <a:srgbClr val="9437FF"/>
                </a:solidFill>
              </a:rPr>
              <a:t>WHERE </a:t>
            </a:r>
            <a:r>
              <a:t>&lt;conditions&gt;]</a:t>
            </a:r>
          </a:p>
        </p:txBody>
      </p:sp>
      <p:sp>
        <p:nvSpPr>
          <p:cNvPr id="465" name="Syntax:"/>
          <p:cNvSpPr txBox="1"/>
          <p:nvPr/>
        </p:nvSpPr>
        <p:spPr>
          <a:xfrm>
            <a:off x="1473200" y="713972"/>
            <a:ext cx="3789426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Syntax: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SELECT album, artist, year…"/>
          <p:cNvSpPr/>
          <p:nvPr/>
        </p:nvSpPr>
        <p:spPr>
          <a:xfrm>
            <a:off x="1488701" y="2366463"/>
            <a:ext cx="20828001" cy="5371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album, artist, year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rPr>
                <a:solidFill>
                  <a:srgbClr val="9437FF"/>
                </a:solidFill>
              </a:rPr>
              <a:t>WHERE </a:t>
            </a:r>
            <a:r>
              <a:t>year = 1956</a:t>
            </a:r>
          </a:p>
        </p:txBody>
      </p:sp>
      <p:sp>
        <p:nvSpPr>
          <p:cNvPr id="468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SELECT album, artist, genre…"/>
          <p:cNvSpPr/>
          <p:nvPr/>
        </p:nvSpPr>
        <p:spPr>
          <a:xfrm>
            <a:off x="1488701" y="2366463"/>
            <a:ext cx="20828001" cy="5371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album, artist, genre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rPr>
                <a:solidFill>
                  <a:srgbClr val="9437FF"/>
                </a:solidFill>
              </a:rPr>
              <a:t>WHERE </a:t>
            </a:r>
            <a:r>
              <a:t>genre = “Rock”</a:t>
            </a:r>
          </a:p>
        </p:txBody>
      </p:sp>
      <p:sp>
        <p:nvSpPr>
          <p:cNvPr id="471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toring data RDBMS sty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Storing data RDBMS style</a:t>
            </a:r>
          </a:p>
        </p:txBody>
      </p:sp>
      <p:sp>
        <p:nvSpPr>
          <p:cNvPr id="147" name="Stores data in tables"/>
          <p:cNvSpPr txBox="1"/>
          <p:nvPr>
            <p:ph type="body" sz="quarter" idx="1"/>
          </p:nvPr>
        </p:nvSpPr>
        <p:spPr>
          <a:xfrm>
            <a:off x="1689100" y="3149600"/>
            <a:ext cx="21005800" cy="1448693"/>
          </a:xfrm>
          <a:prstGeom prst="rect">
            <a:avLst/>
          </a:prstGeom>
        </p:spPr>
        <p:txBody>
          <a:bodyPr anchor="t"/>
          <a:lstStyle/>
          <a:p>
            <a:pPr marL="635000" indent="-635000"/>
            <a:r>
              <a:t>Stores data in </a:t>
            </a:r>
            <a:r>
              <a:rPr>
                <a:solidFill>
                  <a:srgbClr val="9437FF"/>
                </a:solidFill>
              </a:rPr>
              <a:t>tables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7" grpId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SELECT album, artist, year…"/>
          <p:cNvSpPr/>
          <p:nvPr/>
        </p:nvSpPr>
        <p:spPr>
          <a:xfrm>
            <a:off x="1488701" y="2366463"/>
            <a:ext cx="20828001" cy="5371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album, artist, year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rPr>
                <a:solidFill>
                  <a:srgbClr val="9437FF"/>
                </a:solidFill>
              </a:rPr>
              <a:t>WHERE </a:t>
            </a:r>
            <a:r>
              <a:t>year = 1956</a:t>
            </a:r>
          </a:p>
        </p:txBody>
      </p:sp>
      <p:sp>
        <p:nvSpPr>
          <p:cNvPr id="474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SELECT album, artist, genre…"/>
          <p:cNvSpPr/>
          <p:nvPr/>
        </p:nvSpPr>
        <p:spPr>
          <a:xfrm>
            <a:off x="1488701" y="2366463"/>
            <a:ext cx="20828001" cy="5371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album, artist, genre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rPr>
                <a:solidFill>
                  <a:srgbClr val="9437FF"/>
                </a:solidFill>
              </a:rPr>
              <a:t>WHERE </a:t>
            </a:r>
            <a:r>
              <a:t>genre = “Rock”</a:t>
            </a:r>
          </a:p>
        </p:txBody>
      </p:sp>
      <p:sp>
        <p:nvSpPr>
          <p:cNvPr id="477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Operators for WHE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Operators for WHERE</a:t>
            </a:r>
          </a:p>
        </p:txBody>
      </p:sp>
      <p:graphicFrame>
        <p:nvGraphicFramePr>
          <p:cNvPr id="480" name="Table"/>
          <p:cNvGraphicFramePr/>
          <p:nvPr/>
        </p:nvGraphicFramePr>
        <p:xfrm>
          <a:off x="1689100" y="3060700"/>
          <a:ext cx="21005800" cy="9296400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2807428"/>
                <a:gridCol w="9099186"/>
                <a:gridCol w="9099186"/>
              </a:tblGrid>
              <a:tr h="1162050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Operator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Description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Examples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162050"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b="1" sz="5000">
                          <a:sym typeface="Helvetica Neue"/>
                        </a:rPr>
                        <a:t>=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sz="3800">
                          <a:sym typeface="Helvetica Neue"/>
                        </a:rPr>
                        <a:t>Equal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year = 1970
genre  = ‘Rock’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162050"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b="1" sz="5000">
                          <a:sym typeface="Helvetica Neue"/>
                        </a:rPr>
                        <a:t>&gt;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sz="3800">
                          <a:sym typeface="Helvetica Neue"/>
                        </a:rPr>
                        <a:t>Greater than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year &gt; 2000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162050"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b="1" sz="5000">
                          <a:sym typeface="Helvetica Neue"/>
                        </a:rPr>
                        <a:t>&lt;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sz="3800">
                          <a:sym typeface="Helvetica Neue"/>
                        </a:rPr>
                        <a:t>Less than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year &lt; 2000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162050"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b="1" sz="5000">
                          <a:sym typeface="Helvetica Neue"/>
                        </a:rPr>
                        <a:t>&gt;=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sz="3800">
                          <a:sym typeface="Helvetica Neue"/>
                        </a:rPr>
                        <a:t>Greater than or Equal to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artist &gt;= “Eagles"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162050"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b="1" sz="5000">
                          <a:sym typeface="Helvetica Neue"/>
                        </a:rPr>
                        <a:t>&lt;=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sz="3800">
                          <a:sym typeface="Helvetica Neue"/>
                        </a:rPr>
                        <a:t>Less than or Equal to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artist &lt;= “Eagles"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162050"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b="1" sz="5000">
                          <a:sym typeface="Helvetica Neue"/>
                        </a:rPr>
                        <a:t>!=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 rowSpan="2"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sz="3800">
                          <a:sym typeface="Helvetica Neue"/>
                        </a:rPr>
                        <a:t>Not Equal to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year != 1970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162050"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b="1" sz="5000">
                          <a:sym typeface="Helvetica Neue"/>
                        </a:rPr>
                        <a:t>&lt;&gt;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 vMerge="1">
                  <a:tcPr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artist &lt;&gt; “Eagles"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SELECT album, artist, genre…"/>
          <p:cNvSpPr/>
          <p:nvPr/>
        </p:nvSpPr>
        <p:spPr>
          <a:xfrm>
            <a:off x="1488701" y="2366463"/>
            <a:ext cx="20828001" cy="5371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album, artist, genre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rPr>
                <a:solidFill>
                  <a:srgbClr val="9437FF"/>
                </a:solidFill>
              </a:rPr>
              <a:t>WHERE </a:t>
            </a:r>
            <a:r>
              <a:t>genre != “Rock”</a:t>
            </a:r>
          </a:p>
        </p:txBody>
      </p:sp>
      <p:sp>
        <p:nvSpPr>
          <p:cNvPr id="483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LIMIT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LIMIT</a:t>
            </a:r>
          </a:p>
        </p:txBody>
      </p:sp>
      <p:sp>
        <p:nvSpPr>
          <p:cNvPr id="486" name="Limit number of results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Limit number of results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SELECT &lt;column(s)&gt;…"/>
          <p:cNvSpPr/>
          <p:nvPr/>
        </p:nvSpPr>
        <p:spPr>
          <a:xfrm>
            <a:off x="1488701" y="2366463"/>
            <a:ext cx="20828001" cy="106522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&lt;column(s)&gt;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&lt;table&gt;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[</a:t>
            </a:r>
            <a:r>
              <a:t>WHERE</a:t>
            </a:r>
            <a:r>
              <a:rPr>
                <a:solidFill>
                  <a:srgbClr val="9437FF"/>
                </a:solidFill>
              </a:rPr>
              <a:t> </a:t>
            </a:r>
            <a:r>
              <a:t>&lt;conditions&gt;]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[</a:t>
            </a:r>
            <a:r>
              <a:rPr>
                <a:solidFill>
                  <a:srgbClr val="9437FF"/>
                </a:solidFill>
              </a:rPr>
              <a:t>LIMIT </a:t>
            </a:r>
            <a:r>
              <a:t>&lt;count&gt;]</a:t>
            </a:r>
          </a:p>
        </p:txBody>
      </p:sp>
      <p:sp>
        <p:nvSpPr>
          <p:cNvPr id="489" name="Syntax:"/>
          <p:cNvSpPr txBox="1"/>
          <p:nvPr/>
        </p:nvSpPr>
        <p:spPr>
          <a:xfrm>
            <a:off x="1473200" y="713972"/>
            <a:ext cx="3789426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Syntax: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SELECT album, artist, year…"/>
          <p:cNvSpPr/>
          <p:nvPr/>
        </p:nvSpPr>
        <p:spPr>
          <a:xfrm>
            <a:off x="1488701" y="2366463"/>
            <a:ext cx="20828001" cy="9168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album, artist, year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WHERE</a:t>
            </a:r>
            <a:r>
              <a:rPr>
                <a:solidFill>
                  <a:srgbClr val="9437FF"/>
                </a:solidFill>
              </a:rPr>
              <a:t> </a:t>
            </a:r>
            <a:r>
              <a:t>year &gt; 1956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rPr>
                <a:solidFill>
                  <a:srgbClr val="9437FF"/>
                </a:solidFill>
              </a:rPr>
              <a:t>LIMIT</a:t>
            </a:r>
            <a:r>
              <a:t> 10</a:t>
            </a:r>
          </a:p>
        </p:txBody>
      </p:sp>
      <p:sp>
        <p:nvSpPr>
          <p:cNvPr id="492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OFFSET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OFFSET</a:t>
            </a:r>
          </a:p>
        </p:txBody>
      </p:sp>
      <p:sp>
        <p:nvSpPr>
          <p:cNvPr id="495" name="Skip some results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Skip some results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SELECT &lt;column(s)&gt;…"/>
          <p:cNvSpPr/>
          <p:nvPr/>
        </p:nvSpPr>
        <p:spPr>
          <a:xfrm>
            <a:off x="1488701" y="2366463"/>
            <a:ext cx="20828001" cy="106522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&lt;column(s)&gt;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&lt;table&gt;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[</a:t>
            </a:r>
            <a:r>
              <a:t>WHERE</a:t>
            </a:r>
            <a:r>
              <a:rPr>
                <a:solidFill>
                  <a:srgbClr val="9437FF"/>
                </a:solidFill>
              </a:rPr>
              <a:t> </a:t>
            </a:r>
            <a:r>
              <a:t>&lt;conditions&gt;]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[</a:t>
            </a:r>
            <a:r>
              <a:rPr>
                <a:solidFill>
                  <a:srgbClr val="9437FF"/>
                </a:solidFill>
              </a:rPr>
              <a:t>OFFSET </a:t>
            </a:r>
            <a:r>
              <a:t>&lt;count&gt;]</a:t>
            </a:r>
          </a:p>
        </p:txBody>
      </p:sp>
      <p:sp>
        <p:nvSpPr>
          <p:cNvPr id="498" name="Syntax:"/>
          <p:cNvSpPr txBox="1"/>
          <p:nvPr/>
        </p:nvSpPr>
        <p:spPr>
          <a:xfrm>
            <a:off x="1473200" y="713972"/>
            <a:ext cx="3789426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Syntax: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SELECT album, artist, year…"/>
          <p:cNvSpPr/>
          <p:nvPr/>
        </p:nvSpPr>
        <p:spPr>
          <a:xfrm>
            <a:off x="1488701" y="2366463"/>
            <a:ext cx="20828001" cy="9168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album, artist, year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WHERE</a:t>
            </a:r>
            <a:r>
              <a:rPr>
                <a:solidFill>
                  <a:srgbClr val="9437FF"/>
                </a:solidFill>
              </a:rPr>
              <a:t> </a:t>
            </a:r>
            <a:r>
              <a:t>year &gt; 1956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rPr>
                <a:solidFill>
                  <a:srgbClr val="9437FF"/>
                </a:solidFill>
              </a:rPr>
              <a:t>OFFSET</a:t>
            </a:r>
            <a:r>
              <a:t> 10</a:t>
            </a:r>
          </a:p>
        </p:txBody>
      </p:sp>
      <p:sp>
        <p:nvSpPr>
          <p:cNvPr id="501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9" name="Table"/>
          <p:cNvGraphicFramePr/>
          <p:nvPr/>
        </p:nvGraphicFramePr>
        <p:xfrm>
          <a:off x="3498651" y="3304545"/>
          <a:ext cx="17031098" cy="8410377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1441181"/>
                <a:gridCol w="1893601"/>
                <a:gridCol w="6598192"/>
                <a:gridCol w="5104341"/>
                <a:gridCol w="1993780"/>
              </a:tblGrid>
              <a:tr h="16820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year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album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artist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genre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1967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Sgt. Pepper's Lonely Hearts Club Band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The Beatles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Rock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1975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Born to Run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Bruce Springsteen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Rock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1971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What's Going On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Marvin Gaye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Funk / Soul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1990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The Complete Recordings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Robert Johnson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Blues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150" name="Albums Table"/>
          <p:cNvSpPr txBox="1"/>
          <p:nvPr/>
        </p:nvSpPr>
        <p:spPr>
          <a:xfrm>
            <a:off x="1759839" y="902261"/>
            <a:ext cx="5799125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Albums Table</a:t>
            </a:r>
          </a:p>
        </p:txBody>
      </p:sp>
      <p:sp>
        <p:nvSpPr>
          <p:cNvPr id="151" name="Rectangle"/>
          <p:cNvSpPr/>
          <p:nvPr/>
        </p:nvSpPr>
        <p:spPr>
          <a:xfrm>
            <a:off x="8216900" y="3330391"/>
            <a:ext cx="6674545" cy="8409485"/>
          </a:xfrm>
          <a:prstGeom prst="rect">
            <a:avLst/>
          </a:prstGeom>
          <a:solidFill>
            <a:schemeClr val="accent1">
              <a:alpha val="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9" grpId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PAGINA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PAGINATION</a:t>
            </a:r>
          </a:p>
        </p:txBody>
      </p:sp>
      <p:sp>
        <p:nvSpPr>
          <p:cNvPr id="504" name="Using LIMIT &amp; OFFSE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Using LIMIT &amp; OFFSET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SELECT &lt;column(s)&gt;…"/>
          <p:cNvSpPr/>
          <p:nvPr/>
        </p:nvSpPr>
        <p:spPr>
          <a:xfrm>
            <a:off x="1488701" y="2366463"/>
            <a:ext cx="20828001" cy="106522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&lt;column(s)&gt;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&lt;table&gt;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[</a:t>
            </a:r>
            <a:r>
              <a:t>WHERE</a:t>
            </a:r>
            <a:r>
              <a:rPr>
                <a:solidFill>
                  <a:srgbClr val="9437FF"/>
                </a:solidFill>
              </a:rPr>
              <a:t> </a:t>
            </a:r>
            <a:r>
              <a:t>&lt;conditions&gt;]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[</a:t>
            </a:r>
            <a:r>
              <a:rPr>
                <a:solidFill>
                  <a:srgbClr val="9437FF"/>
                </a:solidFill>
              </a:rPr>
              <a:t>LIMIT </a:t>
            </a:r>
            <a:r>
              <a:t>&lt;count&gt;]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[</a:t>
            </a:r>
            <a:r>
              <a:rPr>
                <a:solidFill>
                  <a:srgbClr val="9437FF"/>
                </a:solidFill>
              </a:rPr>
              <a:t>OFFSET </a:t>
            </a:r>
            <a:r>
              <a:t>&lt;count&gt;]</a:t>
            </a:r>
          </a:p>
        </p:txBody>
      </p:sp>
      <p:sp>
        <p:nvSpPr>
          <p:cNvPr id="507" name="Syntax:"/>
          <p:cNvSpPr txBox="1"/>
          <p:nvPr/>
        </p:nvSpPr>
        <p:spPr>
          <a:xfrm>
            <a:off x="1473200" y="713972"/>
            <a:ext cx="3789426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Syntax: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SELECT album, artist, year…"/>
          <p:cNvSpPr/>
          <p:nvPr/>
        </p:nvSpPr>
        <p:spPr>
          <a:xfrm>
            <a:off x="1488701" y="2366463"/>
            <a:ext cx="20828001" cy="9168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album, artist, year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WHERE</a:t>
            </a:r>
            <a:r>
              <a:rPr>
                <a:solidFill>
                  <a:srgbClr val="9437FF"/>
                </a:solidFill>
              </a:rPr>
              <a:t> </a:t>
            </a:r>
            <a:r>
              <a:t>year &gt; 1956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rPr>
                <a:solidFill>
                  <a:srgbClr val="9437FF"/>
                </a:solidFill>
              </a:rPr>
              <a:t>LIMIT</a:t>
            </a:r>
            <a:r>
              <a:t> 10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rPr>
                <a:solidFill>
                  <a:srgbClr val="9437FF"/>
                </a:solidFill>
              </a:rPr>
              <a:t>OFFSET</a:t>
            </a:r>
            <a:r>
              <a:t> 10</a:t>
            </a:r>
          </a:p>
        </p:txBody>
      </p:sp>
      <p:sp>
        <p:nvSpPr>
          <p:cNvPr id="510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ORDER BY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ORDER BY</a:t>
            </a:r>
          </a:p>
        </p:txBody>
      </p:sp>
      <p:sp>
        <p:nvSpPr>
          <p:cNvPr id="513" name="Sorting the results in an order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Sorting the results in an order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SELECT &lt;column(s)&gt;…"/>
          <p:cNvSpPr/>
          <p:nvPr/>
        </p:nvSpPr>
        <p:spPr>
          <a:xfrm>
            <a:off x="1488701" y="2366463"/>
            <a:ext cx="22246364" cy="106522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&lt;column(s)&gt;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&lt;table&gt;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[</a:t>
            </a:r>
            <a:r>
              <a:t>WHERE</a:t>
            </a:r>
            <a:r>
              <a:rPr>
                <a:solidFill>
                  <a:srgbClr val="9437FF"/>
                </a:solidFill>
              </a:rPr>
              <a:t> </a:t>
            </a:r>
            <a:r>
              <a:t>&lt;conditions&gt;]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[</a:t>
            </a:r>
            <a:r>
              <a:rPr>
                <a:solidFill>
                  <a:srgbClr val="9437FF"/>
                </a:solidFill>
              </a:rPr>
              <a:t>ORDER BY </a:t>
            </a:r>
            <a:r>
              <a:t>&lt;fields [</a:t>
            </a:r>
            <a:r>
              <a:rPr>
                <a:solidFill>
                  <a:srgbClr val="9437FF"/>
                </a:solidFill>
              </a:rPr>
              <a:t>ASC</a:t>
            </a:r>
            <a:r>
              <a:t>|</a:t>
            </a:r>
            <a:r>
              <a:rPr>
                <a:solidFill>
                  <a:srgbClr val="9437FF"/>
                </a:solidFill>
              </a:rPr>
              <a:t>DESC</a:t>
            </a:r>
            <a:r>
              <a:t>]&gt;]</a:t>
            </a:r>
          </a:p>
        </p:txBody>
      </p:sp>
      <p:sp>
        <p:nvSpPr>
          <p:cNvPr id="516" name="Syntax:"/>
          <p:cNvSpPr txBox="1"/>
          <p:nvPr/>
        </p:nvSpPr>
        <p:spPr>
          <a:xfrm>
            <a:off x="1473200" y="713972"/>
            <a:ext cx="3789426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Syntax: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ELECT album, artist, year…"/>
          <p:cNvSpPr/>
          <p:nvPr/>
        </p:nvSpPr>
        <p:spPr>
          <a:xfrm>
            <a:off x="1488701" y="2366463"/>
            <a:ext cx="20828001" cy="9168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album, artist, year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rPr>
                <a:solidFill>
                  <a:srgbClr val="9437FF"/>
                </a:solidFill>
              </a:rPr>
              <a:t>ORDER BY</a:t>
            </a:r>
            <a:r>
              <a:t> artist</a:t>
            </a:r>
          </a:p>
        </p:txBody>
      </p:sp>
      <p:sp>
        <p:nvSpPr>
          <p:cNvPr id="519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SELECT album, artist, year…"/>
          <p:cNvSpPr/>
          <p:nvPr/>
        </p:nvSpPr>
        <p:spPr>
          <a:xfrm>
            <a:off x="1488701" y="2366463"/>
            <a:ext cx="20828001" cy="9168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album, artist, year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rPr>
                <a:solidFill>
                  <a:srgbClr val="9437FF"/>
                </a:solidFill>
              </a:rPr>
              <a:t>ORDER BY</a:t>
            </a:r>
            <a:r>
              <a:t> artist DESC</a:t>
            </a:r>
          </a:p>
        </p:txBody>
      </p:sp>
      <p:sp>
        <p:nvSpPr>
          <p:cNvPr id="522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SELECT album, artist, year…"/>
          <p:cNvSpPr/>
          <p:nvPr/>
        </p:nvSpPr>
        <p:spPr>
          <a:xfrm>
            <a:off x="1488701" y="2366463"/>
            <a:ext cx="22137295" cy="103740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817244">
              <a:defRPr b="0" sz="11088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album, artist, year</a:t>
            </a:r>
          </a:p>
          <a:p>
            <a:pPr algn="l" defTabSz="817244">
              <a:defRPr b="0" sz="11088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  <a:p>
            <a:pPr algn="l" defTabSz="817244">
              <a:defRPr b="0" sz="11088">
                <a:latin typeface="+mn-lt"/>
                <a:ea typeface="+mn-ea"/>
                <a:cs typeface="+mn-cs"/>
                <a:sym typeface="Helvetica Neue Medium"/>
              </a:defRPr>
            </a:pPr>
            <a:r>
              <a:t>WHERE</a:t>
            </a:r>
            <a:r>
              <a:rPr>
                <a:solidFill>
                  <a:srgbClr val="9437FF"/>
                </a:solidFill>
              </a:rPr>
              <a:t> </a:t>
            </a:r>
            <a:r>
              <a:t>year &gt; 1956</a:t>
            </a:r>
          </a:p>
          <a:p>
            <a:pPr algn="l" defTabSz="817244">
              <a:defRPr b="0" sz="11088">
                <a:latin typeface="+mn-lt"/>
                <a:ea typeface="+mn-ea"/>
                <a:cs typeface="+mn-cs"/>
                <a:sym typeface="Helvetica Neue Medium"/>
              </a:defRPr>
            </a:pPr>
            <a:r>
              <a:rPr>
                <a:solidFill>
                  <a:srgbClr val="9437FF"/>
                </a:solidFill>
              </a:rPr>
              <a:t>ORDER BY</a:t>
            </a:r>
            <a:r>
              <a:t> year DESC, artist ASC</a:t>
            </a:r>
          </a:p>
          <a:p>
            <a:pPr algn="l" defTabSz="817244">
              <a:defRPr b="0" sz="11088">
                <a:latin typeface="+mn-lt"/>
                <a:ea typeface="+mn-ea"/>
                <a:cs typeface="+mn-cs"/>
                <a:sym typeface="Helvetica Neue Medium"/>
              </a:defRPr>
            </a:pPr>
            <a:r>
              <a:t>LIMIT 10</a:t>
            </a:r>
          </a:p>
        </p:txBody>
      </p:sp>
      <p:sp>
        <p:nvSpPr>
          <p:cNvPr id="525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7" name="giphy-6.gif" descr="giphy-6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58054" y="636350"/>
            <a:ext cx="17667892" cy="124433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More Operators for WHERE!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More Operators for WHERE!</a:t>
            </a:r>
          </a:p>
        </p:txBody>
      </p:sp>
      <p:graphicFrame>
        <p:nvGraphicFramePr>
          <p:cNvPr id="530" name="Table"/>
          <p:cNvGraphicFramePr/>
          <p:nvPr/>
        </p:nvGraphicFramePr>
        <p:xfrm>
          <a:off x="1689100" y="3060700"/>
          <a:ext cx="21005800" cy="9296400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4323491"/>
                <a:gridCol w="7583123"/>
                <a:gridCol w="9099186"/>
              </a:tblGrid>
              <a:tr h="2324100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Operator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Description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Examples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2324100"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b="1" sz="5000">
                          <a:sym typeface="Helvetica Neue"/>
                        </a:rPr>
                        <a:t>BETWEEN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sz="3800">
                          <a:sym typeface="Helvetica Neue"/>
                        </a:rPr>
                        <a:t>Value is between a certain range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year BETWEEN 1970 AND 1980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2324100"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b="1" sz="5000">
                          <a:sym typeface="Helvetica Neue"/>
                        </a:rPr>
                        <a:t>LIKE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sz="3800">
                          <a:sym typeface="Helvetica Neue"/>
                        </a:rPr>
                        <a:t>Search for a pattern. % (percent) for multiple characters _ (underscore) for a single character 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artist like “the bea%”
artist like “A___”
artist like “__” 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2324100"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b="1" sz="5000">
                          <a:sym typeface="Helvetica Neue"/>
                        </a:rPr>
                        <a:t>IN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sz="3800">
                          <a:sym typeface="Helvetica Neue"/>
                        </a:rPr>
                        <a:t>Match a list of values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genre IN (“Rock”, “Pop”)
artist IN (SELECT …)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toring data RDBMS sty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Storing data RDBMS style</a:t>
            </a:r>
          </a:p>
        </p:txBody>
      </p:sp>
      <p:sp>
        <p:nvSpPr>
          <p:cNvPr id="154" name="Stores data in tables"/>
          <p:cNvSpPr txBox="1"/>
          <p:nvPr>
            <p:ph type="body" sz="quarter" idx="1"/>
          </p:nvPr>
        </p:nvSpPr>
        <p:spPr>
          <a:xfrm>
            <a:off x="1689100" y="3149600"/>
            <a:ext cx="21005800" cy="1448693"/>
          </a:xfrm>
          <a:prstGeom prst="rect">
            <a:avLst/>
          </a:prstGeom>
        </p:spPr>
        <p:txBody>
          <a:bodyPr anchor="t"/>
          <a:lstStyle/>
          <a:p>
            <a:pPr marL="635000" indent="-635000"/>
            <a:r>
              <a:t>Stores data in </a:t>
            </a:r>
            <a:r>
              <a:rPr>
                <a:solidFill>
                  <a:srgbClr val="9437FF"/>
                </a:solidFill>
              </a:rPr>
              <a:t>tables</a:t>
            </a:r>
          </a:p>
        </p:txBody>
      </p:sp>
      <p:sp>
        <p:nvSpPr>
          <p:cNvPr id="155" name="A table is organised in columns and rows"/>
          <p:cNvSpPr txBox="1"/>
          <p:nvPr/>
        </p:nvSpPr>
        <p:spPr>
          <a:xfrm>
            <a:off x="1771751" y="4712261"/>
            <a:ext cx="18097298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35000" indent="-635000" algn="l">
              <a:spcBef>
                <a:spcPts val="5900"/>
              </a:spcBef>
              <a:buSzPct val="125000"/>
              <a:buChar char="•"/>
              <a:defRPr b="0" sz="7200">
                <a:latin typeface="+mn-lt"/>
                <a:ea typeface="+mn-ea"/>
                <a:cs typeface="+mn-cs"/>
                <a:sym typeface="Helvetica Neue Medium"/>
              </a:defRPr>
            </a:pPr>
            <a:r>
              <a:t>A table is organised in </a:t>
            </a:r>
            <a:r>
              <a:rPr>
                <a:solidFill>
                  <a:srgbClr val="9437FF"/>
                </a:solidFill>
              </a:rPr>
              <a:t>columns</a:t>
            </a:r>
            <a:r>
              <a:t> and </a:t>
            </a:r>
            <a:r>
              <a:rPr>
                <a:solidFill>
                  <a:srgbClr val="9437FF"/>
                </a:solidFill>
              </a:rPr>
              <a:t>rows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5" grpId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SELECT year, artist, album…"/>
          <p:cNvSpPr/>
          <p:nvPr/>
        </p:nvSpPr>
        <p:spPr>
          <a:xfrm>
            <a:off x="1488701" y="2366463"/>
            <a:ext cx="20828001" cy="10128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year, artist, album 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 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WHERE 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year </a:t>
            </a:r>
            <a:r>
              <a:rPr>
                <a:solidFill>
                  <a:srgbClr val="9437FF"/>
                </a:solidFill>
              </a:rPr>
              <a:t>BETWEEN</a:t>
            </a:r>
            <a:r>
              <a:t> 1950 </a:t>
            </a:r>
            <a:r>
              <a:rPr>
                <a:solidFill>
                  <a:srgbClr val="9437FF"/>
                </a:solidFill>
              </a:rPr>
              <a:t>AND</a:t>
            </a:r>
            <a:r>
              <a:t> 1959</a:t>
            </a:r>
          </a:p>
        </p:txBody>
      </p:sp>
      <p:sp>
        <p:nvSpPr>
          <p:cNvPr id="533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SELECT DISTINCT artist…"/>
          <p:cNvSpPr/>
          <p:nvPr/>
        </p:nvSpPr>
        <p:spPr>
          <a:xfrm>
            <a:off x="1488701" y="2366463"/>
            <a:ext cx="20828001" cy="10128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DISTINCT artist 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 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WHERE artist </a:t>
            </a:r>
            <a:r>
              <a:rPr>
                <a:solidFill>
                  <a:srgbClr val="9437FF"/>
                </a:solidFill>
              </a:rPr>
              <a:t>LIKE </a:t>
            </a:r>
            <a:r>
              <a:t>"The b%"</a:t>
            </a:r>
          </a:p>
        </p:txBody>
      </p:sp>
      <p:sp>
        <p:nvSpPr>
          <p:cNvPr id="536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SELECT DISTINCT artist…"/>
          <p:cNvSpPr/>
          <p:nvPr/>
        </p:nvSpPr>
        <p:spPr>
          <a:xfrm>
            <a:off x="1488701" y="2366463"/>
            <a:ext cx="20828001" cy="10128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DISTINCT artist 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 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WHERE artist </a:t>
            </a:r>
            <a:r>
              <a:rPr>
                <a:solidFill>
                  <a:srgbClr val="9437FF"/>
                </a:solidFill>
              </a:rPr>
              <a:t>LIKE </a:t>
            </a:r>
            <a:r>
              <a:rPr>
                <a:solidFill>
                  <a:srgbClr val="5E5E5E"/>
                </a:solidFill>
              </a:rPr>
              <a:t>"__"</a:t>
            </a:r>
            <a:endParaRPr>
              <a:solidFill>
                <a:srgbClr val="5E5E5E"/>
              </a:solidFill>
            </a:endParaRPr>
          </a:p>
        </p:txBody>
      </p:sp>
      <p:sp>
        <p:nvSpPr>
          <p:cNvPr id="539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SELECT DISTINCT genre…"/>
          <p:cNvSpPr/>
          <p:nvPr/>
        </p:nvSpPr>
        <p:spPr>
          <a:xfrm>
            <a:off x="1488701" y="2366463"/>
            <a:ext cx="20828001" cy="10128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DISTINCT genre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WHERE 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genre </a:t>
            </a:r>
            <a:r>
              <a:rPr>
                <a:solidFill>
                  <a:srgbClr val="9437FF"/>
                </a:solidFill>
              </a:rPr>
              <a:t>IN</a:t>
            </a:r>
            <a:endParaRPr>
              <a:solidFill>
                <a:srgbClr val="9437FF"/>
              </a:solidFill>
            </a:endParaRPr>
          </a:p>
          <a:p>
            <a:pPr algn="l">
              <a:defRPr b="0" sz="112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("Rock", "Pop", "Country")</a:t>
            </a:r>
          </a:p>
        </p:txBody>
      </p:sp>
      <p:sp>
        <p:nvSpPr>
          <p:cNvPr id="542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SELECT DISTINCT year, artist…"/>
          <p:cNvSpPr/>
          <p:nvPr/>
        </p:nvSpPr>
        <p:spPr>
          <a:xfrm>
            <a:off x="1488701" y="2366463"/>
            <a:ext cx="20828001" cy="10128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676909">
              <a:defRPr b="0" sz="9184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DISTINCT year, artist</a:t>
            </a:r>
          </a:p>
          <a:p>
            <a:pPr algn="l" defTabSz="676909">
              <a:defRPr b="0" sz="9184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  <a:p>
            <a:pPr algn="l" defTabSz="676909">
              <a:defRPr b="0" sz="9184">
                <a:latin typeface="+mn-lt"/>
                <a:ea typeface="+mn-ea"/>
                <a:cs typeface="+mn-cs"/>
                <a:sym typeface="Helvetica Neue Medium"/>
              </a:defRPr>
            </a:pPr>
            <a:r>
              <a:t>WHERE year </a:t>
            </a:r>
            <a:r>
              <a:rPr>
                <a:solidFill>
                  <a:srgbClr val="9437FF"/>
                </a:solidFill>
              </a:rPr>
              <a:t>IN</a:t>
            </a:r>
          </a:p>
          <a:p>
            <a:pPr algn="l" defTabSz="676909">
              <a:defRPr b="0" sz="9184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(SELECT year</a:t>
            </a:r>
          </a:p>
          <a:p>
            <a:pPr algn="l" defTabSz="676909">
              <a:defRPr b="0" sz="9184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  <a:p>
            <a:pPr algn="l" defTabSz="676909">
              <a:defRPr b="0" sz="9184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WHERE year</a:t>
            </a:r>
          </a:p>
          <a:p>
            <a:pPr algn="l" defTabSz="676909">
              <a:defRPr b="0" sz="9184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BETWEEN 1950 AND 1959)</a:t>
            </a:r>
          </a:p>
        </p:txBody>
      </p:sp>
      <p:sp>
        <p:nvSpPr>
          <p:cNvPr id="545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Aliase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Aliases</a:t>
            </a:r>
          </a:p>
        </p:txBody>
      </p:sp>
      <p:sp>
        <p:nvSpPr>
          <p:cNvPr id="548" name="expression AS name"/>
          <p:cNvSpPr txBox="1"/>
          <p:nvPr>
            <p:ph type="subTitle" sz="quarter" idx="1"/>
          </p:nvPr>
        </p:nvSpPr>
        <p:spPr>
          <a:xfrm>
            <a:off x="1778000" y="7086600"/>
            <a:ext cx="20828000" cy="1574800"/>
          </a:xfrm>
          <a:prstGeom prst="rect">
            <a:avLst/>
          </a:prstGeom>
        </p:spPr>
        <p:txBody>
          <a:bodyPr/>
          <a:lstStyle/>
          <a:p>
            <a:pPr/>
            <a:r>
              <a:t>expression AS name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SELECT col AS &lt;name&gt;, ….…"/>
          <p:cNvSpPr/>
          <p:nvPr/>
        </p:nvSpPr>
        <p:spPr>
          <a:xfrm>
            <a:off x="1488701" y="2366463"/>
            <a:ext cx="22246364" cy="106522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col </a:t>
            </a:r>
            <a:r>
              <a:rPr>
                <a:solidFill>
                  <a:srgbClr val="9437FF"/>
                </a:solidFill>
              </a:rPr>
              <a:t>AS</a:t>
            </a:r>
            <a:r>
              <a:t> &lt;name&gt;, ….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&lt;table&gt;</a:t>
            </a:r>
          </a:p>
        </p:txBody>
      </p:sp>
      <p:sp>
        <p:nvSpPr>
          <p:cNvPr id="551" name="Syntax:"/>
          <p:cNvSpPr txBox="1"/>
          <p:nvPr/>
        </p:nvSpPr>
        <p:spPr>
          <a:xfrm>
            <a:off x="1473200" y="713972"/>
            <a:ext cx="3789426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Syntax: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SELECT album, artist,…"/>
          <p:cNvSpPr/>
          <p:nvPr/>
        </p:nvSpPr>
        <p:spPr>
          <a:xfrm>
            <a:off x="1488701" y="2366463"/>
            <a:ext cx="20828001" cy="10128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album, artist,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 year </a:t>
            </a:r>
            <a:r>
              <a:rPr>
                <a:solidFill>
                  <a:srgbClr val="9437FF"/>
                </a:solidFill>
              </a:rPr>
              <a:t>AS</a:t>
            </a:r>
            <a:r>
              <a:t> </a:t>
            </a:r>
            <a:r>
              <a:rPr>
                <a:solidFill>
                  <a:srgbClr val="5E5E5E"/>
                </a:solidFill>
              </a:rPr>
              <a:t>`released in` 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 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WHERE 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genre = "Rock"</a:t>
            </a:r>
          </a:p>
        </p:txBody>
      </p:sp>
      <p:sp>
        <p:nvSpPr>
          <p:cNvPr id="554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AGGREGATE FUNC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AGGREGATE FUNCTIONS</a:t>
            </a:r>
          </a:p>
        </p:txBody>
      </p:sp>
      <p:graphicFrame>
        <p:nvGraphicFramePr>
          <p:cNvPr id="557" name="Table"/>
          <p:cNvGraphicFramePr/>
          <p:nvPr/>
        </p:nvGraphicFramePr>
        <p:xfrm>
          <a:off x="1689100" y="3060700"/>
          <a:ext cx="21005800" cy="9296400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4323491"/>
                <a:gridCol w="7583123"/>
                <a:gridCol w="9099186"/>
              </a:tblGrid>
              <a:tr h="1549400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Operator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Description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Examples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549400"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b="1" sz="5000">
                          <a:sym typeface="Helvetica Neue"/>
                        </a:rPr>
                        <a:t>COUNT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sz="3800">
                          <a:sym typeface="Helvetica Neue"/>
                        </a:rPr>
                        <a:t>Count of results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SELECT COUNT(album) FROM …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549400"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b="1" sz="5000">
                          <a:sym typeface="Helvetica Neue"/>
                        </a:rPr>
                        <a:t>SUM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sz="3800">
                          <a:sym typeface="Helvetica Neue"/>
                        </a:rPr>
                        <a:t>Sum of numeric values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SUM(amount)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549400"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b="1" sz="5000">
                          <a:sym typeface="Helvetica Neue"/>
                        </a:rPr>
                        <a:t>AVG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sz="3800">
                          <a:sym typeface="Helvetica Neue"/>
                        </a:rPr>
                        <a:t>Average of numeric values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AVG(rating)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549400"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b="1" sz="5000">
                          <a:sym typeface="Helvetica Neue"/>
                        </a:rPr>
                        <a:t>MIN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sz="3800">
                          <a:sym typeface="Helvetica Neue"/>
                        </a:rPr>
                        <a:t>Minimum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MIN(rating)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</a:tcPr>
                </a:tc>
              </a:tr>
              <a:tr h="1549400"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b="1" sz="5000">
                          <a:sym typeface="Helvetica Neue"/>
                        </a:rPr>
                        <a:t>MAX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4500"/>
                        </a:spcBef>
                        <a:defRPr sz="1800"/>
                      </a:pPr>
                      <a:r>
                        <a:rPr sz="3800">
                          <a:sym typeface="Helvetica Neue"/>
                        </a:rPr>
                        <a:t>Maximum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MAX(rating)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SELECT COUNT(album)…"/>
          <p:cNvSpPr/>
          <p:nvPr/>
        </p:nvSpPr>
        <p:spPr>
          <a:xfrm>
            <a:off x="1488701" y="2366463"/>
            <a:ext cx="20828001" cy="10128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</a:t>
            </a:r>
            <a:r>
              <a:rPr>
                <a:solidFill>
                  <a:srgbClr val="9437FF"/>
                </a:solidFill>
              </a:rPr>
              <a:t>COUNT(</a:t>
            </a:r>
            <a:r>
              <a:rPr>
                <a:solidFill>
                  <a:srgbClr val="5E5E5E"/>
                </a:solidFill>
              </a:rPr>
              <a:t>album</a:t>
            </a:r>
            <a:r>
              <a:rPr>
                <a:solidFill>
                  <a:srgbClr val="9437FF"/>
                </a:solidFill>
              </a:rPr>
              <a:t>)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WHERE year = 1980</a:t>
            </a:r>
          </a:p>
        </p:txBody>
      </p:sp>
      <p:sp>
        <p:nvSpPr>
          <p:cNvPr id="560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7" name="Table"/>
          <p:cNvGraphicFramePr/>
          <p:nvPr/>
        </p:nvGraphicFramePr>
        <p:xfrm>
          <a:off x="3498651" y="3304545"/>
          <a:ext cx="17031098" cy="8410377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{2708684C-4D16-4618-839F-0558EEFCDFE6}</a:tableStyleId>
              </a:tblPr>
              <a:tblGrid>
                <a:gridCol w="1441181"/>
                <a:gridCol w="1893601"/>
                <a:gridCol w="6598192"/>
                <a:gridCol w="5104341"/>
                <a:gridCol w="1993780"/>
              </a:tblGrid>
              <a:tr h="1682075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Id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year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album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artist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 sz="1800"/>
                      </a:pPr>
                      <a:r>
                        <a:rPr b="1" sz="3200">
                          <a:sym typeface="Helvetica Neue"/>
                        </a:rPr>
                        <a:t>genre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1967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Sgt. Pepper's Lonely Hearts Club Band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The Beatles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Rock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2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1975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Born to Run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Bruce Springsteen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Rock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3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1971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What's Going On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Marvin Gaye</a:t>
                      </a:r>
                    </a:p>
                  </a:txBody>
                  <a:tcPr marL="50800" marR="50800" marT="50800" marB="50800" anchor="ctr" anchorCtr="0" horzOverflow="overflow"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Funk / Soul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T w="12700">
                      <a:solidFill>
                        <a:srgbClr val="000000"/>
                      </a:solidFill>
                      <a:miter lim="400000"/>
                    </a:lnT>
                  </a:tcPr>
                </a:tc>
              </a:tr>
              <a:tr h="1682075"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4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000000"/>
                      </a:solidFill>
                      <a:miter lim="400000"/>
                    </a:lnL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1990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The Complete Recordings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Robert Johnson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Blues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solidFill>
                        <a:srgbClr val="000000"/>
                      </a:solidFill>
                      <a:miter lim="400000"/>
                    </a:lnR>
                    <a:lnB w="12700">
                      <a:solidFill>
                        <a:srgbClr val="000000"/>
                      </a:solidFill>
                      <a:miter lim="400000"/>
                    </a:lnB>
                  </a:tcPr>
                </a:tc>
              </a:tr>
            </a:tbl>
          </a:graphicData>
        </a:graphic>
      </p:graphicFrame>
      <p:grpSp>
        <p:nvGrpSpPr>
          <p:cNvPr id="160" name="Group"/>
          <p:cNvGrpSpPr/>
          <p:nvPr/>
        </p:nvGrpSpPr>
        <p:grpSpPr>
          <a:xfrm>
            <a:off x="10470921" y="971830"/>
            <a:ext cx="2172158" cy="2025370"/>
            <a:chOff x="-2609888" y="-119544"/>
            <a:chExt cx="2172157" cy="2025369"/>
          </a:xfrm>
        </p:grpSpPr>
        <p:sp>
          <p:nvSpPr>
            <p:cNvPr id="158" name="COLUMN"/>
            <p:cNvSpPr txBox="1"/>
            <p:nvPr/>
          </p:nvSpPr>
          <p:spPr>
            <a:xfrm>
              <a:off x="-2609889" y="-119545"/>
              <a:ext cx="2172159" cy="6471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COLUMN</a:t>
              </a:r>
            </a:p>
          </p:txBody>
        </p:sp>
        <p:sp>
          <p:nvSpPr>
            <p:cNvPr id="159" name="Arrow"/>
            <p:cNvSpPr/>
            <p:nvPr/>
          </p:nvSpPr>
          <p:spPr>
            <a:xfrm rot="5400000">
              <a:off x="-2167889" y="819825"/>
              <a:ext cx="1288159" cy="883841"/>
            </a:xfrm>
            <a:prstGeom prst="rightArrow">
              <a:avLst>
                <a:gd name="adj1" fmla="val 32000"/>
                <a:gd name="adj2" fmla="val 84569"/>
              </a:avLst>
            </a:pr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grpSp>
        <p:nvGrpSpPr>
          <p:cNvPr id="163" name="Group"/>
          <p:cNvGrpSpPr/>
          <p:nvPr/>
        </p:nvGrpSpPr>
        <p:grpSpPr>
          <a:xfrm>
            <a:off x="1247904" y="8756913"/>
            <a:ext cx="2812475" cy="883842"/>
            <a:chOff x="-93116" y="0"/>
            <a:chExt cx="2812473" cy="883840"/>
          </a:xfrm>
        </p:grpSpPr>
        <p:sp>
          <p:nvSpPr>
            <p:cNvPr id="161" name="ROW"/>
            <p:cNvSpPr txBox="1"/>
            <p:nvPr/>
          </p:nvSpPr>
          <p:spPr>
            <a:xfrm>
              <a:off x="-93117" y="118351"/>
              <a:ext cx="1231698" cy="6471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/>
              <a:r>
                <a:t>ROW</a:t>
              </a:r>
            </a:p>
          </p:txBody>
        </p:sp>
        <p:sp>
          <p:nvSpPr>
            <p:cNvPr id="162" name="Arrow"/>
            <p:cNvSpPr/>
            <p:nvPr/>
          </p:nvSpPr>
          <p:spPr>
            <a:xfrm>
              <a:off x="1431200" y="0"/>
              <a:ext cx="1288158" cy="883841"/>
            </a:xfrm>
            <a:prstGeom prst="rightArrow">
              <a:avLst>
                <a:gd name="adj1" fmla="val 32000"/>
                <a:gd name="adj2" fmla="val 84569"/>
              </a:avLst>
            </a:prstGeom>
            <a:noFill/>
            <a:ln w="63500" cap="flat">
              <a:solidFill>
                <a:srgbClr val="FF2600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 b="0"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</a:p>
          </p:txBody>
        </p:sp>
      </p:grpSp>
      <p:sp>
        <p:nvSpPr>
          <p:cNvPr id="164" name="Albums Table"/>
          <p:cNvSpPr txBox="1"/>
          <p:nvPr/>
        </p:nvSpPr>
        <p:spPr>
          <a:xfrm>
            <a:off x="1759839" y="902261"/>
            <a:ext cx="5799125" cy="1192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5900"/>
              </a:spcBef>
              <a:defRPr b="0" sz="72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Albums Table</a:t>
            </a:r>
          </a:p>
        </p:txBody>
      </p:sp>
      <p:sp>
        <p:nvSpPr>
          <p:cNvPr id="165" name="Rectangle"/>
          <p:cNvSpPr/>
          <p:nvPr/>
        </p:nvSpPr>
        <p:spPr>
          <a:xfrm>
            <a:off x="8216900" y="3330391"/>
            <a:ext cx="6674545" cy="8409485"/>
          </a:xfrm>
          <a:prstGeom prst="rect">
            <a:avLst/>
          </a:prstGeom>
          <a:solidFill>
            <a:schemeClr val="accent1">
              <a:alpha val="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66" name="Rectangle"/>
          <p:cNvSpPr/>
          <p:nvPr/>
        </p:nvSpPr>
        <p:spPr>
          <a:xfrm>
            <a:off x="4902200" y="8382000"/>
            <a:ext cx="17068800" cy="1659068"/>
          </a:xfrm>
          <a:prstGeom prst="rect">
            <a:avLst/>
          </a:prstGeom>
          <a:ln w="635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path" nodeType="withEffect" presetSubtype="0" presetID="-1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58333 0.000108" origin="layout" pathEditMode="relative">
                                      <p:cBhvr>
                                        <p:cTn id="11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mph" nodeType="withEffect" presetID="9" grpId="3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indefinite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0"/>
                                      </p:to>
                                    </p:set>
                                    <p:animEffect filter="image" prLst="opacity: 0.30; ">
                                      <p:cBhvr>
                                        <p:cTn id="15" dur="indefinite" fill="hold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8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7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00"/>
                            </p:stCondLst>
                            <p:childTnLst>
                              <p:par>
                                <p:cTn id="23" presetClass="entr" nodeType="after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5" dur="8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0" grpId="1"/>
      <p:bldP build="whole" bldLvl="1" animBg="1" rev="0" advAuto="0" spid="166" grpId="5"/>
      <p:bldP build="whole" bldLvl="1" animBg="1" rev="0" advAuto="0" spid="165" grpId="3"/>
      <p:bldP build="whole" bldLvl="1" animBg="1" rev="0" advAuto="0" spid="163" grpId="4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SELECT SUM(sales)…"/>
          <p:cNvSpPr/>
          <p:nvPr/>
        </p:nvSpPr>
        <p:spPr>
          <a:xfrm>
            <a:off x="1488701" y="2366463"/>
            <a:ext cx="20828001" cy="10128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</a:t>
            </a:r>
            <a:r>
              <a:rPr>
                <a:solidFill>
                  <a:srgbClr val="9437FF"/>
                </a:solidFill>
              </a:rPr>
              <a:t>SUM(</a:t>
            </a:r>
            <a:r>
              <a:rPr>
                <a:solidFill>
                  <a:srgbClr val="5E5E5E"/>
                </a:solidFill>
              </a:rPr>
              <a:t>sales</a:t>
            </a:r>
            <a:r>
              <a:rPr>
                <a:solidFill>
                  <a:srgbClr val="9437FF"/>
                </a:solidFill>
              </a:rPr>
              <a:t>)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WHERE artist = "The Beatles"</a:t>
            </a:r>
          </a:p>
        </p:txBody>
      </p:sp>
      <p:sp>
        <p:nvSpPr>
          <p:cNvPr id="563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SELECT avg(rating)…"/>
          <p:cNvSpPr/>
          <p:nvPr/>
        </p:nvSpPr>
        <p:spPr>
          <a:xfrm>
            <a:off x="1488701" y="2366463"/>
            <a:ext cx="20828001" cy="10128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</a:t>
            </a:r>
            <a:r>
              <a:rPr>
                <a:solidFill>
                  <a:srgbClr val="9437FF"/>
                </a:solidFill>
              </a:rPr>
              <a:t>avg(</a:t>
            </a:r>
            <a:r>
              <a:rPr>
                <a:solidFill>
                  <a:srgbClr val="5E5E5E"/>
                </a:solidFill>
              </a:rPr>
              <a:t>rating</a:t>
            </a:r>
            <a:r>
              <a:rPr>
                <a:solidFill>
                  <a:srgbClr val="9437FF"/>
                </a:solidFill>
              </a:rPr>
              <a:t>)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WHERE artist = "The Beatles"</a:t>
            </a:r>
          </a:p>
        </p:txBody>
      </p:sp>
      <p:sp>
        <p:nvSpPr>
          <p:cNvPr id="566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SELECT…"/>
          <p:cNvSpPr/>
          <p:nvPr/>
        </p:nvSpPr>
        <p:spPr>
          <a:xfrm>
            <a:off x="1488701" y="2366463"/>
            <a:ext cx="20828001" cy="10128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rPr>
                <a:solidFill>
                  <a:srgbClr val="9437FF"/>
                </a:solidFill>
              </a:rPr>
              <a:t>min(</a:t>
            </a:r>
            <a:r>
              <a:rPr>
                <a:solidFill>
                  <a:srgbClr val="5E5E5E"/>
                </a:solidFill>
              </a:rPr>
              <a:t>rating</a:t>
            </a:r>
            <a:r>
              <a:rPr>
                <a:solidFill>
                  <a:srgbClr val="9437FF"/>
                </a:solidFill>
              </a:rPr>
              <a:t>)</a:t>
            </a:r>
            <a:r>
              <a:t>, </a:t>
            </a:r>
            <a:r>
              <a:rPr>
                <a:solidFill>
                  <a:srgbClr val="9437FF"/>
                </a:solidFill>
              </a:rPr>
              <a:t>max(</a:t>
            </a:r>
            <a:r>
              <a:rPr>
                <a:solidFill>
                  <a:srgbClr val="5E5E5E"/>
                </a:solidFill>
              </a:rPr>
              <a:t>rating</a:t>
            </a:r>
            <a:r>
              <a:rPr>
                <a:solidFill>
                  <a:srgbClr val="9437FF"/>
                </a:solidFill>
              </a:rPr>
              <a:t>), avg(</a:t>
            </a:r>
            <a:r>
              <a:rPr>
                <a:solidFill>
                  <a:srgbClr val="5E5E5E"/>
                </a:solidFill>
              </a:rPr>
              <a:t>rating</a:t>
            </a:r>
            <a:r>
              <a:rPr>
                <a:solidFill>
                  <a:srgbClr val="9437FF"/>
                </a:solidFill>
              </a:rPr>
              <a:t>)</a:t>
            </a:r>
            <a:endParaRPr>
              <a:solidFill>
                <a:srgbClr val="9437FF"/>
              </a:solidFill>
            </a:endParaRP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WHERE artist = "The Beatles"</a:t>
            </a:r>
          </a:p>
        </p:txBody>
      </p:sp>
      <p:sp>
        <p:nvSpPr>
          <p:cNvPr id="569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SELECT…"/>
          <p:cNvSpPr/>
          <p:nvPr/>
        </p:nvSpPr>
        <p:spPr>
          <a:xfrm>
            <a:off x="1488701" y="2366463"/>
            <a:ext cx="20828001" cy="10128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792479">
              <a:defRPr b="0" sz="10752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</a:t>
            </a:r>
          </a:p>
          <a:p>
            <a:pPr algn="l" defTabSz="792479">
              <a:defRPr b="0" sz="10752">
                <a:latin typeface="+mn-lt"/>
                <a:ea typeface="+mn-ea"/>
                <a:cs typeface="+mn-cs"/>
                <a:sym typeface="Helvetica Neue Medium"/>
              </a:defRPr>
            </a:pPr>
            <a:r>
              <a:rPr>
                <a:solidFill>
                  <a:srgbClr val="9437FF"/>
                </a:solidFill>
              </a:rPr>
              <a:t>min(</a:t>
            </a:r>
            <a:r>
              <a:rPr>
                <a:solidFill>
                  <a:srgbClr val="5E5E5E"/>
                </a:solidFill>
              </a:rPr>
              <a:t>rating</a:t>
            </a:r>
            <a:r>
              <a:rPr>
                <a:solidFill>
                  <a:srgbClr val="9437FF"/>
                </a:solidFill>
              </a:rPr>
              <a:t>) AS </a:t>
            </a:r>
            <a:r>
              <a:rPr>
                <a:solidFill>
                  <a:srgbClr val="5E5E5E"/>
                </a:solidFill>
              </a:rPr>
              <a:t>`min rating</a:t>
            </a:r>
            <a:r>
              <a:rPr>
                <a:solidFill>
                  <a:srgbClr val="9437FF"/>
                </a:solidFill>
              </a:rPr>
              <a:t>`</a:t>
            </a:r>
            <a:r>
              <a:t>,</a:t>
            </a:r>
          </a:p>
          <a:p>
            <a:pPr algn="l" defTabSz="792479">
              <a:defRPr b="0" sz="10752">
                <a:latin typeface="+mn-lt"/>
                <a:ea typeface="+mn-ea"/>
                <a:cs typeface="+mn-cs"/>
                <a:sym typeface="Helvetica Neue Medium"/>
              </a:defRPr>
            </a:pPr>
            <a:r>
              <a:rPr>
                <a:solidFill>
                  <a:srgbClr val="9437FF"/>
                </a:solidFill>
              </a:rPr>
              <a:t>max(</a:t>
            </a:r>
            <a:r>
              <a:rPr>
                <a:solidFill>
                  <a:srgbClr val="5E5E5E"/>
                </a:solidFill>
              </a:rPr>
              <a:t>rating</a:t>
            </a:r>
            <a:r>
              <a:rPr>
                <a:solidFill>
                  <a:srgbClr val="9437FF"/>
                </a:solidFill>
              </a:rPr>
              <a:t>) AS </a:t>
            </a:r>
            <a:r>
              <a:rPr>
                <a:solidFill>
                  <a:srgbClr val="5E5E5E"/>
                </a:solidFill>
              </a:rPr>
              <a:t>`max rating`</a:t>
            </a:r>
            <a:r>
              <a:t>,</a:t>
            </a:r>
            <a:r>
              <a:rPr>
                <a:solidFill>
                  <a:srgbClr val="9437FF"/>
                </a:solidFill>
              </a:rPr>
              <a:t> </a:t>
            </a:r>
            <a:endParaRPr>
              <a:solidFill>
                <a:srgbClr val="9437FF"/>
              </a:solidFill>
            </a:endParaRPr>
          </a:p>
          <a:p>
            <a:pPr algn="l" defTabSz="792479">
              <a:defRPr b="0" sz="10752">
                <a:latin typeface="+mn-lt"/>
                <a:ea typeface="+mn-ea"/>
                <a:cs typeface="+mn-cs"/>
                <a:sym typeface="Helvetica Neue Medium"/>
              </a:defRPr>
            </a:pPr>
            <a:r>
              <a:rPr>
                <a:solidFill>
                  <a:srgbClr val="9437FF"/>
                </a:solidFill>
              </a:rPr>
              <a:t>avg(</a:t>
            </a:r>
            <a:r>
              <a:rPr>
                <a:solidFill>
                  <a:srgbClr val="5E5E5E"/>
                </a:solidFill>
              </a:rPr>
              <a:t>rating</a:t>
            </a:r>
            <a:r>
              <a:rPr>
                <a:solidFill>
                  <a:srgbClr val="9437FF"/>
                </a:solidFill>
              </a:rPr>
              <a:t>) AS </a:t>
            </a:r>
            <a:r>
              <a:rPr>
                <a:solidFill>
                  <a:srgbClr val="5E5E5E"/>
                </a:solidFill>
              </a:rPr>
              <a:t>`average rating`</a:t>
            </a:r>
            <a:endParaRPr>
              <a:solidFill>
                <a:srgbClr val="5E5E5E"/>
              </a:solidFill>
            </a:endParaRPr>
          </a:p>
          <a:p>
            <a:pPr algn="l" defTabSz="792479">
              <a:defRPr b="0" sz="10752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  <a:p>
            <a:pPr algn="l" defTabSz="792479">
              <a:defRPr b="0" sz="10752">
                <a:latin typeface="+mn-lt"/>
                <a:ea typeface="+mn-ea"/>
                <a:cs typeface="+mn-cs"/>
                <a:sym typeface="Helvetica Neue Medium"/>
              </a:defRPr>
            </a:pPr>
            <a:r>
              <a:t>WHERE artist = "The Beatles"</a:t>
            </a:r>
          </a:p>
        </p:txBody>
      </p:sp>
      <p:sp>
        <p:nvSpPr>
          <p:cNvPr id="572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Multiple WHERE conditions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Multiple WHERE conditions</a:t>
            </a:r>
          </a:p>
        </p:txBody>
      </p:sp>
      <p:sp>
        <p:nvSpPr>
          <p:cNvPr id="575" name="Specify more than one filter / condition using AND, OR, NO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Specify more than one filter / condition using AND, OR, NOT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SELECT album, artist…"/>
          <p:cNvSpPr/>
          <p:nvPr/>
        </p:nvSpPr>
        <p:spPr>
          <a:xfrm>
            <a:off x="1488701" y="2366463"/>
            <a:ext cx="20828001" cy="10128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792479">
              <a:defRPr b="0" sz="10752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album, artist </a:t>
            </a:r>
          </a:p>
          <a:p>
            <a:pPr algn="l" defTabSz="792479">
              <a:defRPr b="0" sz="10752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 </a:t>
            </a:r>
          </a:p>
          <a:p>
            <a:pPr algn="l" defTabSz="792479">
              <a:defRPr b="0" sz="10752">
                <a:latin typeface="+mn-lt"/>
                <a:ea typeface="+mn-ea"/>
                <a:cs typeface="+mn-cs"/>
                <a:sym typeface="Helvetica Neue Medium"/>
              </a:defRPr>
            </a:pPr>
            <a:r>
              <a:t>WHERE </a:t>
            </a:r>
          </a:p>
          <a:p>
            <a:pPr algn="l" defTabSz="792479">
              <a:defRPr b="0" sz="10752">
                <a:latin typeface="+mn-lt"/>
                <a:ea typeface="+mn-ea"/>
                <a:cs typeface="+mn-cs"/>
                <a:sym typeface="Helvetica Neue Medium"/>
              </a:defRPr>
            </a:pPr>
            <a:r>
              <a:t>genre = "Rock" </a:t>
            </a:r>
          </a:p>
          <a:p>
            <a:pPr algn="l" defTabSz="792479">
              <a:defRPr b="0" sz="10752">
                <a:solidFill>
                  <a:srgbClr val="9437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AND </a:t>
            </a:r>
          </a:p>
          <a:p>
            <a:pPr algn="l" defTabSz="792479">
              <a:defRPr b="0" sz="10752">
                <a:latin typeface="+mn-lt"/>
                <a:ea typeface="+mn-ea"/>
                <a:cs typeface="+mn-cs"/>
                <a:sym typeface="Helvetica Neue Medium"/>
              </a:defRPr>
            </a:pPr>
            <a:r>
              <a:t>year = 1980</a:t>
            </a:r>
          </a:p>
        </p:txBody>
      </p:sp>
      <p:sp>
        <p:nvSpPr>
          <p:cNvPr id="578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SELECT album, artist, year FROM albums…"/>
          <p:cNvSpPr/>
          <p:nvPr/>
        </p:nvSpPr>
        <p:spPr>
          <a:xfrm>
            <a:off x="1488701" y="2366463"/>
            <a:ext cx="20828001" cy="10128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792479">
              <a:defRPr b="0" sz="10752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album, artist, year FROM albums</a:t>
            </a:r>
          </a:p>
          <a:p>
            <a:pPr algn="l" defTabSz="792479">
              <a:defRPr b="0" sz="10752">
                <a:latin typeface="+mn-lt"/>
                <a:ea typeface="+mn-ea"/>
                <a:cs typeface="+mn-cs"/>
                <a:sym typeface="Helvetica Neue Medium"/>
              </a:defRPr>
            </a:pPr>
            <a:r>
              <a:t>WHERE</a:t>
            </a:r>
          </a:p>
          <a:p>
            <a:pPr algn="l" defTabSz="792479">
              <a:defRPr b="0" sz="10752">
                <a:latin typeface="+mn-lt"/>
                <a:ea typeface="+mn-ea"/>
                <a:cs typeface="+mn-cs"/>
                <a:sym typeface="Helvetica Neue Medium"/>
              </a:defRPr>
            </a:pPr>
            <a:r>
              <a:t>artist LIKE "X%" </a:t>
            </a:r>
          </a:p>
          <a:p>
            <a:pPr algn="l" defTabSz="792479">
              <a:defRPr b="0" sz="10752">
                <a:latin typeface="+mn-lt"/>
                <a:ea typeface="+mn-ea"/>
                <a:cs typeface="+mn-cs"/>
                <a:sym typeface="Helvetica Neue Medium"/>
              </a:defRPr>
            </a:pPr>
            <a:r>
              <a:rPr>
                <a:solidFill>
                  <a:srgbClr val="9437FF"/>
                </a:solidFill>
              </a:rPr>
              <a:t>OR</a:t>
            </a:r>
            <a:r>
              <a:t> </a:t>
            </a:r>
          </a:p>
          <a:p>
            <a:pPr algn="l" defTabSz="792479">
              <a:defRPr b="0" sz="10752">
                <a:latin typeface="+mn-lt"/>
                <a:ea typeface="+mn-ea"/>
                <a:cs typeface="+mn-cs"/>
                <a:sym typeface="Helvetica Neue Medium"/>
              </a:defRPr>
            </a:pPr>
            <a:r>
              <a:t>artist LIKE "Z%"</a:t>
            </a:r>
          </a:p>
        </p:txBody>
      </p:sp>
      <p:sp>
        <p:nvSpPr>
          <p:cNvPr id="581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SELECT album, artist, year…"/>
          <p:cNvSpPr/>
          <p:nvPr/>
        </p:nvSpPr>
        <p:spPr>
          <a:xfrm>
            <a:off x="1488701" y="2366463"/>
            <a:ext cx="20828001" cy="10128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album, artist, year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WHERE</a:t>
            </a:r>
          </a:p>
          <a:p>
            <a:pPr algn="l">
              <a:defRPr b="0" sz="11200">
                <a:solidFill>
                  <a:srgbClr val="9437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NOT</a:t>
            </a:r>
          </a:p>
          <a:p>
            <a:pPr algn="l">
              <a:defRPr b="0" sz="11200">
                <a:latin typeface="+mn-lt"/>
                <a:ea typeface="+mn-ea"/>
                <a:cs typeface="+mn-cs"/>
                <a:sym typeface="Helvetica Neue Medium"/>
              </a:defRPr>
            </a:pPr>
            <a:r>
              <a:t>year BETWEEN 1950 AND 2007 </a:t>
            </a:r>
          </a:p>
        </p:txBody>
      </p:sp>
      <p:sp>
        <p:nvSpPr>
          <p:cNvPr id="584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SELECT album, artist, year…"/>
          <p:cNvSpPr/>
          <p:nvPr/>
        </p:nvSpPr>
        <p:spPr>
          <a:xfrm>
            <a:off x="1488701" y="2366463"/>
            <a:ext cx="20828001" cy="101285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algn="l" defTabSz="676909">
              <a:defRPr b="0" sz="9184">
                <a:latin typeface="+mn-lt"/>
                <a:ea typeface="+mn-ea"/>
                <a:cs typeface="+mn-cs"/>
                <a:sym typeface="Helvetica Neue Medium"/>
              </a:defRPr>
            </a:pPr>
            <a:r>
              <a:t>SELECT album, artist, year</a:t>
            </a:r>
          </a:p>
          <a:p>
            <a:pPr algn="l" defTabSz="676909">
              <a:defRPr b="0" sz="9184">
                <a:latin typeface="+mn-lt"/>
                <a:ea typeface="+mn-ea"/>
                <a:cs typeface="+mn-cs"/>
                <a:sym typeface="Helvetica Neue Medium"/>
              </a:defRPr>
            </a:pPr>
            <a:r>
              <a:t>FROM albums</a:t>
            </a:r>
          </a:p>
          <a:p>
            <a:pPr algn="l" defTabSz="676909">
              <a:defRPr b="0" sz="9184">
                <a:latin typeface="+mn-lt"/>
                <a:ea typeface="+mn-ea"/>
                <a:cs typeface="+mn-cs"/>
                <a:sym typeface="Helvetica Neue Medium"/>
              </a:defRPr>
            </a:pPr>
            <a:r>
              <a:t>WHERE</a:t>
            </a:r>
          </a:p>
          <a:p>
            <a:pPr algn="l" defTabSz="676909">
              <a:defRPr b="0" sz="9184">
                <a:latin typeface="+mn-lt"/>
                <a:ea typeface="+mn-ea"/>
                <a:cs typeface="+mn-cs"/>
                <a:sym typeface="Helvetica Neue Medium"/>
              </a:defRPr>
            </a:pPr>
            <a:r>
              <a:t>(artist = "The Beatles" </a:t>
            </a:r>
            <a:r>
              <a:rPr>
                <a:solidFill>
                  <a:srgbClr val="9437FF"/>
                </a:solidFill>
              </a:rPr>
              <a:t>OR</a:t>
            </a:r>
            <a:r>
              <a:t> artist = "Bob Dylan") </a:t>
            </a:r>
          </a:p>
          <a:p>
            <a:pPr algn="l" defTabSz="676909">
              <a:defRPr b="0" sz="9184">
                <a:solidFill>
                  <a:srgbClr val="9437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AND </a:t>
            </a:r>
          </a:p>
          <a:p>
            <a:pPr algn="l" defTabSz="676909">
              <a:defRPr b="0" sz="9184">
                <a:solidFill>
                  <a:srgbClr val="9437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NOT </a:t>
            </a:r>
            <a:r>
              <a:rPr>
                <a:solidFill>
                  <a:srgbClr val="000000"/>
                </a:solidFill>
              </a:rPr>
              <a:t>(year BETWEEN 1950 AND 1967)</a:t>
            </a:r>
          </a:p>
        </p:txBody>
      </p:sp>
      <p:sp>
        <p:nvSpPr>
          <p:cNvPr id="587" name="Example:"/>
          <p:cNvSpPr txBox="1"/>
          <p:nvPr/>
        </p:nvSpPr>
        <p:spPr>
          <a:xfrm>
            <a:off x="1473199" y="713972"/>
            <a:ext cx="4679139" cy="13660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b="0" sz="8400">
                <a:solidFill>
                  <a:srgbClr val="5E5E5E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Example: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ROUP BY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GROUP BY</a:t>
            </a:r>
          </a:p>
        </p:txBody>
      </p:sp>
      <p:sp>
        <p:nvSpPr>
          <p:cNvPr id="590" name="Grouping on values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Grouping on values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